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7"/>
  </p:notesMasterIdLst>
  <p:sldIdLst>
    <p:sldId id="256" r:id="rId5"/>
    <p:sldId id="292" r:id="rId6"/>
    <p:sldId id="257" r:id="rId7"/>
    <p:sldId id="284" r:id="rId8"/>
    <p:sldId id="285" r:id="rId9"/>
    <p:sldId id="258" r:id="rId10"/>
    <p:sldId id="259" r:id="rId11"/>
    <p:sldId id="260" r:id="rId12"/>
    <p:sldId id="261" r:id="rId13"/>
    <p:sldId id="262" r:id="rId14"/>
    <p:sldId id="263" r:id="rId15"/>
    <p:sldId id="296" r:id="rId16"/>
    <p:sldId id="297" r:id="rId17"/>
    <p:sldId id="267" r:id="rId18"/>
    <p:sldId id="268" r:id="rId19"/>
    <p:sldId id="286" r:id="rId20"/>
    <p:sldId id="287" r:id="rId21"/>
    <p:sldId id="264" r:id="rId22"/>
    <p:sldId id="265" r:id="rId23"/>
    <p:sldId id="288" r:id="rId24"/>
    <p:sldId id="289" r:id="rId25"/>
    <p:sldId id="290" r:id="rId26"/>
    <p:sldId id="291" r:id="rId27"/>
    <p:sldId id="272" r:id="rId28"/>
    <p:sldId id="266" r:id="rId29"/>
    <p:sldId id="274" r:id="rId30"/>
    <p:sldId id="275" r:id="rId31"/>
    <p:sldId id="276" r:id="rId32"/>
    <p:sldId id="294" r:id="rId33"/>
    <p:sldId id="293" r:id="rId34"/>
    <p:sldId id="295" r:id="rId35"/>
    <p:sldId id="283" r:id="rId36"/>
  </p:sldIdLst>
  <p:sldSz cx="12192000" cy="6858000"/>
  <p:notesSz cx="7010400" cy="9296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Andrews" initials="TA" lastIdx="6" clrIdx="0">
    <p:extLst>
      <p:ext uri="{19B8F6BF-5375-455C-9EA6-DF929625EA0E}">
        <p15:presenceInfo xmlns:p15="http://schemas.microsoft.com/office/powerpoint/2012/main" userId="S::terandrews@ucdavis.edu::97928cb6-61e8-4b76-8c77-0e62d7087290" providerId="AD"/>
      </p:ext>
    </p:extLst>
  </p:cmAuthor>
  <p:cmAuthor id="2" name="Angelina Ceja" initials="AC" lastIdx="3" clrIdx="1">
    <p:extLst>
      <p:ext uri="{19B8F6BF-5375-455C-9EA6-DF929625EA0E}">
        <p15:presenceInfo xmlns:p15="http://schemas.microsoft.com/office/powerpoint/2012/main" userId="S::angelina@agsafe.org::75088f61-439d-451b-a8f8-0ab94e5749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59092-9696-43F3-9E66-9F2C43683DC6}" v="20" dt="2021-08-31T18:38:33.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91" autoAdjust="0"/>
  </p:normalViewPr>
  <p:slideViewPr>
    <p:cSldViewPr snapToGrid="0">
      <p:cViewPr varScale="1">
        <p:scale>
          <a:sx n="86" d="100"/>
          <a:sy n="86"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y Ventress" userId="d35c5ecf-cb18-4f29-9f93-256a500ba53c" providerId="ADAL" clId="{46386F51-4ECB-4358-8B88-350D2946429E}"/>
    <pc:docChg chg="custSel modMainMaster replTag delTag">
      <pc:chgData name="Gaby Ventress" userId="d35c5ecf-cb18-4f29-9f93-256a500ba53c" providerId="ADAL" clId="{46386F51-4ECB-4358-8B88-350D2946429E}" dt="2021-08-31T23:03:53.026" v="8"/>
      <pc:docMkLst>
        <pc:docMk/>
      </pc:docMkLst>
      <pc:sldMasterChg chg="modSp mod">
        <pc:chgData name="Gaby Ventress" userId="d35c5ecf-cb18-4f29-9f93-256a500ba53c" providerId="ADAL" clId="{46386F51-4ECB-4358-8B88-350D2946429E}" dt="2021-08-31T23:03:51.779" v="7" actId="947"/>
        <pc:sldMasterMkLst>
          <pc:docMk/>
          <pc:sldMasterMk cId="952879786" sldId="2147483696"/>
        </pc:sldMasterMkLst>
        <pc:spChg chg="mod">
          <ac:chgData name="Gaby Ventress" userId="d35c5ecf-cb18-4f29-9f93-256a500ba53c" providerId="ADAL" clId="{46386F51-4ECB-4358-8B88-350D2946429E}" dt="2021-08-31T23:03:51.773" v="4"/>
          <ac:spMkLst>
            <pc:docMk/>
            <pc:sldMasterMk cId="952879786" sldId="2147483696"/>
            <ac:spMk id="2" creationId="{00000000-0000-0000-0000-000000000000}"/>
          </ac:spMkLst>
        </pc:spChg>
        <pc:spChg chg="mod">
          <ac:chgData name="Gaby Ventress" userId="d35c5ecf-cb18-4f29-9f93-256a500ba53c" providerId="ADAL" clId="{46386F51-4ECB-4358-8B88-350D2946429E}" dt="2021-08-31T23:03:51.779" v="7" actId="947"/>
          <ac:spMkLst>
            <pc:docMk/>
            <pc:sldMasterMk cId="952879786" sldId="2147483696"/>
            <ac:spMk id="9"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286C27-72ED-485C-ADE5-9434111CFB34}" type="datetimeFigureOut">
              <a:rPr lang="en-US" smtClean="0"/>
              <a:t>8/31/2021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F956D5-C656-4D80-A916-75C813397230}" type="slidenum">
              <a:rPr lang="en-US" smtClean="0"/>
              <a:t>‹#›</a:t>
            </a:fld>
            <a:endParaRPr lang="en-US"/>
          </a:p>
        </p:txBody>
      </p:sp>
    </p:spTree>
    <p:extLst>
      <p:ext uri="{BB962C8B-B14F-4D97-AF65-F5344CB8AC3E}">
        <p14:creationId xmlns:p14="http://schemas.microsoft.com/office/powerpoint/2010/main" val="2479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3</a:t>
            </a:fld>
            <a:endParaRPr lang="en-US"/>
          </a:p>
        </p:txBody>
      </p:sp>
    </p:spTree>
    <p:extLst>
      <p:ext uri="{BB962C8B-B14F-4D97-AF65-F5344CB8AC3E}">
        <p14:creationId xmlns:p14="http://schemas.microsoft.com/office/powerpoint/2010/main" val="76548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Cal/OSHA Model COVID Prevention Program : </a:t>
            </a:r>
            <a:r>
              <a:rPr lang="en-US" b="0" i="0" dirty="0">
                <a:solidFill>
                  <a:srgbClr val="006621"/>
                </a:solidFill>
                <a:effectLst/>
                <a:latin typeface="Roboto"/>
              </a:rPr>
              <a:t>https://www.dir.ca.gov/dosh/dosh_publications/CPP.doc</a:t>
            </a:r>
            <a:r>
              <a:rPr lang="en-US" b="0" i="0" dirty="0">
                <a:solidFill>
                  <a:srgbClr val="767676"/>
                </a:solidFill>
                <a:effectLst/>
                <a:latin typeface="Roboto"/>
              </a:rPr>
              <a:t> </a:t>
            </a:r>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19</a:t>
            </a:fld>
            <a:endParaRPr lang="en-US"/>
          </a:p>
        </p:txBody>
      </p:sp>
    </p:spTree>
    <p:extLst>
      <p:ext uri="{BB962C8B-B14F-4D97-AF65-F5344CB8AC3E}">
        <p14:creationId xmlns:p14="http://schemas.microsoft.com/office/powerpoint/2010/main" val="414459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21</a:t>
            </a:fld>
            <a:endParaRPr lang="en-US"/>
          </a:p>
        </p:txBody>
      </p:sp>
    </p:spTree>
    <p:extLst>
      <p:ext uri="{BB962C8B-B14F-4D97-AF65-F5344CB8AC3E}">
        <p14:creationId xmlns:p14="http://schemas.microsoft.com/office/powerpoint/2010/main" val="205919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23</a:t>
            </a:fld>
            <a:endParaRPr lang="en-US"/>
          </a:p>
        </p:txBody>
      </p:sp>
    </p:spTree>
    <p:extLst>
      <p:ext uri="{BB962C8B-B14F-4D97-AF65-F5344CB8AC3E}">
        <p14:creationId xmlns:p14="http://schemas.microsoft.com/office/powerpoint/2010/main" val="120099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https://www.dir.ca.gov/dosh/coronavirus/COVID19FAQs.html#outbreaks – for both testing in general and  for testing for outbreaks if it occurred in the workplace.</a:t>
            </a:r>
          </a:p>
        </p:txBody>
      </p:sp>
      <p:sp>
        <p:nvSpPr>
          <p:cNvPr id="4" name="Slide Number Placeholder 3"/>
          <p:cNvSpPr>
            <a:spLocks noGrp="1"/>
          </p:cNvSpPr>
          <p:nvPr>
            <p:ph type="sldNum" sz="quarter" idx="5"/>
          </p:nvPr>
        </p:nvSpPr>
        <p:spPr/>
        <p:txBody>
          <a:bodyPr/>
          <a:lstStyle/>
          <a:p>
            <a:fld id="{6EF956D5-C656-4D80-A916-75C813397230}" type="slidenum">
              <a:rPr lang="en-US" smtClean="0"/>
              <a:t>25</a:t>
            </a:fld>
            <a:endParaRPr lang="en-US"/>
          </a:p>
        </p:txBody>
      </p:sp>
    </p:spTree>
    <p:extLst>
      <p:ext uri="{BB962C8B-B14F-4D97-AF65-F5344CB8AC3E}">
        <p14:creationId xmlns:p14="http://schemas.microsoft.com/office/powerpoint/2010/main" val="189355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https://www.dir.ca.gov/dosh/coronavirus/COVID19FAQs.html#outbreaks – for both testing in general and  for testing for outbreaks if it occurred in the workplace.</a:t>
            </a:r>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27</a:t>
            </a:fld>
            <a:endParaRPr lang="en-US"/>
          </a:p>
        </p:txBody>
      </p:sp>
    </p:spTree>
    <p:extLst>
      <p:ext uri="{BB962C8B-B14F-4D97-AF65-F5344CB8AC3E}">
        <p14:creationId xmlns:p14="http://schemas.microsoft.com/office/powerpoint/2010/main" val="319447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28</a:t>
            </a:fld>
            <a:endParaRPr lang="en-US"/>
          </a:p>
        </p:txBody>
      </p:sp>
    </p:spTree>
    <p:extLst>
      <p:ext uri="{BB962C8B-B14F-4D97-AF65-F5344CB8AC3E}">
        <p14:creationId xmlns:p14="http://schemas.microsoft.com/office/powerpoint/2010/main" val="8969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4</a:t>
            </a:fld>
            <a:endParaRPr lang="en-US"/>
          </a:p>
        </p:txBody>
      </p:sp>
    </p:spTree>
    <p:extLst>
      <p:ext uri="{BB962C8B-B14F-4D97-AF65-F5344CB8AC3E}">
        <p14:creationId xmlns:p14="http://schemas.microsoft.com/office/powerpoint/2010/main" val="275395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6</a:t>
            </a:fld>
            <a:endParaRPr lang="en-US"/>
          </a:p>
        </p:txBody>
      </p:sp>
    </p:spTree>
    <p:extLst>
      <p:ext uri="{BB962C8B-B14F-4D97-AF65-F5344CB8AC3E}">
        <p14:creationId xmlns:p14="http://schemas.microsoft.com/office/powerpoint/2010/main" val="406188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Sources: CDC https://www.cdc.gov/coronavirus/2019-ncov/index.html</a:t>
            </a:r>
          </a:p>
          <a:p>
            <a:r>
              <a:rPr lang="en-US" dirty="0"/>
              <a:t>               CDPH https://www.cdph.ca.gov/Programs/CID/DCDC/Pages/COVID-19/ProtectAndPrevent.aspx</a:t>
            </a:r>
          </a:p>
          <a:p>
            <a:endParaRPr lang="en-US" dirty="0"/>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7</a:t>
            </a:fld>
            <a:endParaRPr lang="en-US"/>
          </a:p>
        </p:txBody>
      </p:sp>
    </p:spTree>
    <p:extLst>
      <p:ext uri="{BB962C8B-B14F-4D97-AF65-F5344CB8AC3E}">
        <p14:creationId xmlns:p14="http://schemas.microsoft.com/office/powerpoint/2010/main" val="123386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8</a:t>
            </a:fld>
            <a:endParaRPr lang="en-US"/>
          </a:p>
        </p:txBody>
      </p:sp>
    </p:spTree>
    <p:extLst>
      <p:ext uri="{BB962C8B-B14F-4D97-AF65-F5344CB8AC3E}">
        <p14:creationId xmlns:p14="http://schemas.microsoft.com/office/powerpoint/2010/main" val="105733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CDC for symptoms https://www.cdc.gov/coronavirus/2019-ncov/index.html</a:t>
            </a:r>
          </a:p>
          <a:p>
            <a:endParaRPr lang="en-US" dirty="0"/>
          </a:p>
          <a:p>
            <a:r>
              <a:rPr lang="en-US" dirty="0"/>
              <a:t>Source: Company </a:t>
            </a:r>
            <a:r>
              <a:rPr lang="en-US" dirty="0" err="1"/>
              <a:t>sp</a:t>
            </a:r>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9</a:t>
            </a:fld>
            <a:endParaRPr lang="en-US"/>
          </a:p>
        </p:txBody>
      </p:sp>
    </p:spTree>
    <p:extLst>
      <p:ext uri="{BB962C8B-B14F-4D97-AF65-F5344CB8AC3E}">
        <p14:creationId xmlns:p14="http://schemas.microsoft.com/office/powerpoint/2010/main" val="10144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10</a:t>
            </a:fld>
            <a:endParaRPr lang="en-US"/>
          </a:p>
        </p:txBody>
      </p:sp>
    </p:spTree>
    <p:extLst>
      <p:ext uri="{BB962C8B-B14F-4D97-AF65-F5344CB8AC3E}">
        <p14:creationId xmlns:p14="http://schemas.microsoft.com/office/powerpoint/2010/main" val="320782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CDPH https://www.cdph.ca.gov/Programs/CID/DCDC/Pages/COVID-19/ProtectAndPrevent.aspx</a:t>
            </a:r>
          </a:p>
          <a:p>
            <a:endParaRPr lang="en-US" dirty="0"/>
          </a:p>
          <a:p>
            <a:r>
              <a:rPr lang="en-US" dirty="0"/>
              <a:t>Cal/OSHA COVID-19 Best Practices for infection prevention: https://dir.ca.gov/dosh/dosh_publications/COVID19-Trifold-AgandLivestock.pdf</a:t>
            </a:r>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11</a:t>
            </a:fld>
            <a:endParaRPr lang="en-US"/>
          </a:p>
        </p:txBody>
      </p:sp>
    </p:spTree>
    <p:extLst>
      <p:ext uri="{BB962C8B-B14F-4D97-AF65-F5344CB8AC3E}">
        <p14:creationId xmlns:p14="http://schemas.microsoft.com/office/powerpoint/2010/main" val="187945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Cal/OSHA: https://dir.ca.gov/dosh/dosh_publications/COVID19-Trifold-AgandLivestock.pdf</a:t>
            </a:r>
          </a:p>
          <a:p>
            <a:r>
              <a:rPr lang="en-US" dirty="0"/>
              <a:t>Cal/OSHA: https://dir.ca.gov/dosh/Coronavirus/COVID-19-Daily-Checklist-Employers.pdf </a:t>
            </a:r>
          </a:p>
        </p:txBody>
      </p:sp>
      <p:sp>
        <p:nvSpPr>
          <p:cNvPr id="4" name="Slide Number Placeholder 3"/>
          <p:cNvSpPr>
            <a:spLocks noGrp="1"/>
          </p:cNvSpPr>
          <p:nvPr>
            <p:ph type="sldNum" sz="quarter" idx="5"/>
          </p:nvPr>
        </p:nvSpPr>
        <p:spPr/>
        <p:txBody>
          <a:bodyPr/>
          <a:lstStyle/>
          <a:p>
            <a:fld id="{6EF956D5-C656-4D80-A916-75C813397230}" type="slidenum">
              <a:rPr lang="en-US" smtClean="0"/>
              <a:t>15</a:t>
            </a:fld>
            <a:endParaRPr lang="en-US"/>
          </a:p>
        </p:txBody>
      </p:sp>
    </p:spTree>
    <p:extLst>
      <p:ext uri="{BB962C8B-B14F-4D97-AF65-F5344CB8AC3E}">
        <p14:creationId xmlns:p14="http://schemas.microsoft.com/office/powerpoint/2010/main" val="181094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3A3A54-3DCE-491A-85AD-AE03E3806C8E}"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42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6388F0-1EFC-40F2-8B1D-299712B7302E}"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97331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2F9E2B-8694-4B27-B99B-A12B7A6447DD}"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365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DD9D76-E802-42CE-9142-D8652322726D}"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583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22518-8E14-4843-B40F-2FB55E08789A}"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6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7B6D70-431F-4DAC-AC42-2DA393BECEC9}"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53803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D2E26-533A-4BF3-8EC2-D98547D95F41}" type="datetime1">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55057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A821D4-E394-4785-A057-A47A555AE3BB}"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03159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17B5CE-AAD9-413B-81B3-B2A768C087A3}" type="datetime1">
              <a:rPr lang="en-US" smtClean="0"/>
              <a:t>8/31/2021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26909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5E4CF7-6630-42C8-B196-8ECBD09731D5}" type="datetime1">
              <a:rPr lang="en-US" smtClean="0"/>
              <a:t>8/31/2021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7B733F-0C21-4884-8F91-526FF1FDED21}" type="slidenum">
              <a:rPr lang="en-US" smtClean="0"/>
              <a:t>‹#›</a:t>
            </a:fld>
            <a:endParaRPr lang="en-US"/>
          </a:p>
        </p:txBody>
      </p:sp>
    </p:spTree>
    <p:extLst>
      <p:ext uri="{BB962C8B-B14F-4D97-AF65-F5344CB8AC3E}">
        <p14:creationId xmlns:p14="http://schemas.microsoft.com/office/powerpoint/2010/main" val="71348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71D19D-71EB-49A4-B072-4F2CA6A1605A}"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679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7FA7099-EAA6-4EC5-BE4B-F7281E8A255F}" type="datetime1">
              <a:rPr lang="en-US" smtClean="0"/>
              <a:t>8/31/2021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07B733F-0C21-4884-8F91-526FF1FDED2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797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baseline="0">
          <a:solidFill>
            <a:schemeClr val="tx1">
              <a:lumMod val="75000"/>
              <a:lumOff val="25000"/>
            </a:schemeClr>
          </a:solidFill>
          <a:latin typeface="Times New Roman" panose="02020603050405020304"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baseline="0">
          <a:solidFill>
            <a:schemeClr val="tx1">
              <a:lumMod val="75000"/>
              <a:lumOff val="25000"/>
            </a:schemeClr>
          </a:solidFill>
          <a:latin typeface="Times New Roman" panose="02020603050405020304"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83F0-3FFB-4A04-ADE9-5D9DD9579CF9}"/>
              </a:ext>
            </a:extLst>
          </p:cNvPr>
          <p:cNvSpPr>
            <a:spLocks noGrp="1"/>
          </p:cNvSpPr>
          <p:nvPr>
            <p:ph type="ctrTitle"/>
          </p:nvPr>
        </p:nvSpPr>
        <p:spPr>
          <a:xfrm>
            <a:off x="1134157" y="2057900"/>
            <a:ext cx="10509135" cy="3157266"/>
          </a:xfrm>
        </p:spPr>
        <p:txBody>
          <a:bodyPr>
            <a:normAutofit fontScale="90000"/>
          </a:bodyPr>
          <a:lstStyle/>
          <a:p>
            <a:pPr algn="ctr"/>
            <a:r>
              <a:rPr lang="es-MX" dirty="0"/>
              <a:t>Entrenamiento de </a:t>
            </a:r>
            <a:br>
              <a:rPr lang="es-MX" dirty="0"/>
            </a:br>
            <a:r>
              <a:rPr lang="es-MX" dirty="0"/>
              <a:t>COVID-19</a:t>
            </a:r>
            <a:br>
              <a:rPr lang="en-US" dirty="0"/>
            </a:br>
            <a:br>
              <a:rPr lang="en-US" dirty="0"/>
            </a:br>
            <a:r>
              <a:rPr lang="en-US" dirty="0"/>
              <a:t> </a:t>
            </a:r>
          </a:p>
        </p:txBody>
      </p:sp>
      <p:pic>
        <p:nvPicPr>
          <p:cNvPr id="4" name="Picture 3" descr="C:\Users\anna\Desktop\AGSlogoHorzCMYK.jpg">
            <a:extLst>
              <a:ext uri="{FF2B5EF4-FFF2-40B4-BE49-F238E27FC236}">
                <a16:creationId xmlns:a16="http://schemas.microsoft.com/office/drawing/2014/main" id="{0EE40AC0-3E4C-46BC-A886-B2F1D8EA3C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31066" y="3760303"/>
            <a:ext cx="5943600" cy="2099310"/>
          </a:xfrm>
          <a:prstGeom prst="rect">
            <a:avLst/>
          </a:prstGeom>
          <a:noFill/>
          <a:ln>
            <a:noFill/>
          </a:ln>
        </p:spPr>
      </p:pic>
      <p:sp>
        <p:nvSpPr>
          <p:cNvPr id="5" name="Slide Number Placeholder 4">
            <a:extLst>
              <a:ext uri="{FF2B5EF4-FFF2-40B4-BE49-F238E27FC236}">
                <a16:creationId xmlns:a16="http://schemas.microsoft.com/office/drawing/2014/main" id="{0CFA327E-D9B8-4D77-9EB7-22AEDDA8C315}"/>
              </a:ext>
            </a:extLst>
          </p:cNvPr>
          <p:cNvSpPr>
            <a:spLocks noGrp="1"/>
          </p:cNvSpPr>
          <p:nvPr>
            <p:ph type="sldNum" sz="quarter" idx="12"/>
          </p:nvPr>
        </p:nvSpPr>
        <p:spPr/>
        <p:txBody>
          <a:bodyPr/>
          <a:lstStyle/>
          <a:p>
            <a:fld id="{407B733F-0C21-4884-8F91-526FF1FDED21}" type="slidenum">
              <a:rPr lang="en-US" smtClean="0"/>
              <a:t>1</a:t>
            </a:fld>
            <a:endParaRPr lang="en-US"/>
          </a:p>
        </p:txBody>
      </p:sp>
    </p:spTree>
    <p:extLst>
      <p:ext uri="{BB962C8B-B14F-4D97-AF65-F5344CB8AC3E}">
        <p14:creationId xmlns:p14="http://schemas.microsoft.com/office/powerpoint/2010/main" val="244963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C0C-B23D-4950-8CA5-D689EFA07E71}"/>
              </a:ext>
            </a:extLst>
          </p:cNvPr>
          <p:cNvSpPr>
            <a:spLocks noGrp="1"/>
          </p:cNvSpPr>
          <p:nvPr>
            <p:ph type="title"/>
          </p:nvPr>
        </p:nvSpPr>
        <p:spPr/>
        <p:txBody>
          <a:bodyPr/>
          <a:lstStyle/>
          <a:p>
            <a:pPr algn="ctr"/>
            <a:r>
              <a:rPr lang="en-US" dirty="0"/>
              <a:t>2. </a:t>
            </a:r>
            <a:r>
              <a:rPr lang="es-MX" dirty="0"/>
              <a:t>Que debe hacer para mantenerse seguro y parar la transmisión</a:t>
            </a:r>
          </a:p>
        </p:txBody>
      </p:sp>
      <p:pic>
        <p:nvPicPr>
          <p:cNvPr id="1028" name="Picture 4">
            <a:extLst>
              <a:ext uri="{FF2B5EF4-FFF2-40B4-BE49-F238E27FC236}">
                <a16:creationId xmlns:a16="http://schemas.microsoft.com/office/drawing/2014/main" id="{8B227F48-C920-41D5-B05B-E091CA33B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7" t="43069" r="24950" b="4496"/>
          <a:stretch/>
        </p:blipFill>
        <p:spPr bwMode="auto">
          <a:xfrm>
            <a:off x="6513043" y="2377898"/>
            <a:ext cx="4229937" cy="2651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4F27A5-D1C7-4A33-98FE-C142F430A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6" t="32458" r="12424" b="15960"/>
          <a:stretch/>
        </p:blipFill>
        <p:spPr bwMode="auto">
          <a:xfrm>
            <a:off x="1416205" y="2377898"/>
            <a:ext cx="4451138" cy="26513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FA47A9-DEA2-4178-BD9A-DE3A9E314979}"/>
              </a:ext>
            </a:extLst>
          </p:cNvPr>
          <p:cNvSpPr>
            <a:spLocks noGrp="1"/>
          </p:cNvSpPr>
          <p:nvPr>
            <p:ph type="sldNum" sz="quarter" idx="12"/>
          </p:nvPr>
        </p:nvSpPr>
        <p:spPr/>
        <p:txBody>
          <a:bodyPr/>
          <a:lstStyle/>
          <a:p>
            <a:fld id="{407B733F-0C21-4884-8F91-526FF1FDED21}" type="slidenum">
              <a:rPr lang="en-US" smtClean="0"/>
              <a:t>10</a:t>
            </a:fld>
            <a:endParaRPr lang="en-US"/>
          </a:p>
        </p:txBody>
      </p:sp>
    </p:spTree>
    <p:extLst>
      <p:ext uri="{BB962C8B-B14F-4D97-AF65-F5344CB8AC3E}">
        <p14:creationId xmlns:p14="http://schemas.microsoft.com/office/powerpoint/2010/main" val="215396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483C-248B-4FDA-87F2-AB6B4499BD49}"/>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B8B29B78-95C2-4BFC-B10A-7D9040F06230}"/>
              </a:ext>
            </a:extLst>
          </p:cNvPr>
          <p:cNvSpPr>
            <a:spLocks noGrp="1"/>
          </p:cNvSpPr>
          <p:nvPr>
            <p:ph idx="1"/>
          </p:nvPr>
        </p:nvSpPr>
        <p:spPr>
          <a:xfrm>
            <a:off x="808383" y="1940309"/>
            <a:ext cx="10058400" cy="4316527"/>
          </a:xfrm>
        </p:spPr>
        <p:txBody>
          <a:bodyPr>
            <a:noAutofit/>
          </a:bodyPr>
          <a:lstStyle/>
          <a:p>
            <a:r>
              <a:rPr lang="es-AR" sz="2400" dirty="0"/>
              <a:t>Hay algunas cosas que puede hacer inmediatamente para ayudar a parar la transmisión de COVID-19. </a:t>
            </a:r>
          </a:p>
          <a:p>
            <a:endParaRPr lang="es-AR" sz="1600" dirty="0"/>
          </a:p>
          <a:p>
            <a:r>
              <a:rPr lang="es-AR" sz="2400" dirty="0">
                <a:solidFill>
                  <a:schemeClr val="tx1"/>
                </a:solidFill>
              </a:rPr>
              <a:t>1. Lávese las manos a menudo por lo menos 20 segundos. Proporcionamos estación de lavamanos, con jabón y toallas desechables. </a:t>
            </a:r>
            <a:r>
              <a:rPr lang="es-AR" sz="2400" dirty="0">
                <a:solidFill>
                  <a:srgbClr val="FF0000"/>
                </a:solidFill>
              </a:rPr>
              <a:t>(Proporcione ubicación de las estaciones de lavamanos en la compañía)</a:t>
            </a:r>
          </a:p>
          <a:p>
            <a:endParaRPr lang="es-AR" sz="1600" dirty="0"/>
          </a:p>
          <a:p>
            <a:r>
              <a:rPr lang="es-AR" sz="2400" dirty="0"/>
              <a:t>2. Si no esta vacunado o vacunada y se le requiere el uso de un cubrebocas asegure mantener un distanciamiento físico de persona a persona de por lo menos 6 pies cuando este comiendo o tomando. </a:t>
            </a:r>
          </a:p>
        </p:txBody>
      </p:sp>
      <p:sp>
        <p:nvSpPr>
          <p:cNvPr id="4" name="Slide Number Placeholder 3">
            <a:extLst>
              <a:ext uri="{FF2B5EF4-FFF2-40B4-BE49-F238E27FC236}">
                <a16:creationId xmlns:a16="http://schemas.microsoft.com/office/drawing/2014/main" id="{843674B0-A46E-461D-B25A-445F6E9106A3}"/>
              </a:ext>
            </a:extLst>
          </p:cNvPr>
          <p:cNvSpPr>
            <a:spLocks noGrp="1"/>
          </p:cNvSpPr>
          <p:nvPr>
            <p:ph type="sldNum" sz="quarter" idx="12"/>
          </p:nvPr>
        </p:nvSpPr>
        <p:spPr/>
        <p:txBody>
          <a:bodyPr/>
          <a:lstStyle/>
          <a:p>
            <a:fld id="{407B733F-0C21-4884-8F91-526FF1FDED21}" type="slidenum">
              <a:rPr lang="en-US" smtClean="0"/>
              <a:t>11</a:t>
            </a:fld>
            <a:endParaRPr lang="en-US"/>
          </a:p>
        </p:txBody>
      </p:sp>
    </p:spTree>
    <p:extLst>
      <p:ext uri="{BB962C8B-B14F-4D97-AF65-F5344CB8AC3E}">
        <p14:creationId xmlns:p14="http://schemas.microsoft.com/office/powerpoint/2010/main" val="65256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063D-8F04-4B75-97C5-D4341E8CA316}"/>
              </a:ext>
            </a:extLst>
          </p:cNvPr>
          <p:cNvSpPr>
            <a:spLocks noGrp="1"/>
          </p:cNvSpPr>
          <p:nvPr>
            <p:ph type="title"/>
          </p:nvPr>
        </p:nvSpPr>
        <p:spPr/>
        <p:txBody>
          <a:bodyPr/>
          <a:lstStyle/>
          <a:p>
            <a:r>
              <a:rPr lang="en-US" dirty="0"/>
              <a:t>2. </a:t>
            </a:r>
            <a:r>
              <a:rPr lang="es-MX" dirty="0"/>
              <a:t>Que debe hacer para mantenerse seguro y parar la transmisión</a:t>
            </a:r>
            <a:endParaRPr lang="en-US" dirty="0"/>
          </a:p>
        </p:txBody>
      </p:sp>
      <p:sp>
        <p:nvSpPr>
          <p:cNvPr id="3" name="Content Placeholder 2">
            <a:extLst>
              <a:ext uri="{FF2B5EF4-FFF2-40B4-BE49-F238E27FC236}">
                <a16:creationId xmlns:a16="http://schemas.microsoft.com/office/drawing/2014/main" id="{9A6C15E5-3551-496C-B36A-FF0EBC506EF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C5F6926-7D5C-4DA3-9BCB-8E314AD25453}"/>
              </a:ext>
            </a:extLst>
          </p:cNvPr>
          <p:cNvSpPr>
            <a:spLocks noGrp="1"/>
          </p:cNvSpPr>
          <p:nvPr>
            <p:ph type="sldNum" sz="quarter" idx="12"/>
          </p:nvPr>
        </p:nvSpPr>
        <p:spPr/>
        <p:txBody>
          <a:bodyPr/>
          <a:lstStyle/>
          <a:p>
            <a:fld id="{407B733F-0C21-4884-8F91-526FF1FDED21}" type="slidenum">
              <a:rPr lang="en-US" smtClean="0"/>
              <a:t>12</a:t>
            </a:fld>
            <a:endParaRPr lang="en-US"/>
          </a:p>
        </p:txBody>
      </p:sp>
      <p:pic>
        <p:nvPicPr>
          <p:cNvPr id="5" name="Picture 6" descr="How to Select a Mask">
            <a:extLst>
              <a:ext uri="{FF2B5EF4-FFF2-40B4-BE49-F238E27FC236}">
                <a16:creationId xmlns:a16="http://schemas.microsoft.com/office/drawing/2014/main" id="{77D5374D-AF30-4B71-A52C-3D477DD27D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97" r="61997" b="41655"/>
          <a:stretch/>
        </p:blipFill>
        <p:spPr bwMode="auto">
          <a:xfrm>
            <a:off x="1036320" y="2377898"/>
            <a:ext cx="5320256" cy="3041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oto of N95 respirator">
            <a:extLst>
              <a:ext uri="{FF2B5EF4-FFF2-40B4-BE49-F238E27FC236}">
                <a16:creationId xmlns:a16="http://schemas.microsoft.com/office/drawing/2014/main" id="{6014460A-16F2-4BA8-94D7-5E0B65E34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529" y="2328051"/>
            <a:ext cx="5201329" cy="293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7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B224-91AF-432A-B45C-AF691545811A}"/>
              </a:ext>
            </a:extLst>
          </p:cNvPr>
          <p:cNvSpPr>
            <a:spLocks noGrp="1"/>
          </p:cNvSpPr>
          <p:nvPr>
            <p:ph type="title"/>
          </p:nvPr>
        </p:nvSpPr>
        <p:spPr/>
        <p:txBody>
          <a:bodyPr/>
          <a:lstStyle/>
          <a:p>
            <a:r>
              <a:rPr lang="es-MX" dirty="0"/>
              <a:t>Notas para el supervisor:</a:t>
            </a:r>
            <a:endParaRPr lang="en-US" dirty="0"/>
          </a:p>
        </p:txBody>
      </p:sp>
      <p:sp>
        <p:nvSpPr>
          <p:cNvPr id="3" name="Content Placeholder 2">
            <a:extLst>
              <a:ext uri="{FF2B5EF4-FFF2-40B4-BE49-F238E27FC236}">
                <a16:creationId xmlns:a16="http://schemas.microsoft.com/office/drawing/2014/main" id="{9DC7E369-7C34-4CC8-9FCD-6719A5EC399B}"/>
              </a:ext>
            </a:extLst>
          </p:cNvPr>
          <p:cNvSpPr>
            <a:spLocks noGrp="1"/>
          </p:cNvSpPr>
          <p:nvPr>
            <p:ph idx="1"/>
          </p:nvPr>
        </p:nvSpPr>
        <p:spPr>
          <a:xfrm>
            <a:off x="1097280" y="1845733"/>
            <a:ext cx="10058400" cy="4220529"/>
          </a:xfrm>
        </p:spPr>
        <p:txBody>
          <a:bodyPr/>
          <a:lstStyle/>
          <a:p>
            <a:r>
              <a:rPr lang="es-AR" dirty="0"/>
              <a:t>Otra manera de mantenerse seguro y parar la transmisión del COVID-19 es usando un cubrebocas.</a:t>
            </a:r>
          </a:p>
          <a:p>
            <a:r>
              <a:rPr lang="es-AR" sz="2000" dirty="0"/>
              <a:t>Los cubrebocas deben de cubrir su nariz y boca.  La compañía los proporciona para su uso. </a:t>
            </a:r>
            <a:br>
              <a:rPr lang="es-AR" sz="2000" dirty="0"/>
            </a:br>
            <a:r>
              <a:rPr lang="es-AR" sz="2000" dirty="0">
                <a:solidFill>
                  <a:srgbClr val="FF0000"/>
                </a:solidFill>
              </a:rPr>
              <a:t>(Proporcione información de la compañía de los cubrebocas – donde están ubicados o a quien tienen que contactar para recibirlos) </a:t>
            </a:r>
          </a:p>
          <a:p>
            <a:r>
              <a:rPr lang="es-AR" dirty="0">
                <a:solidFill>
                  <a:schemeClr val="tx1"/>
                </a:solidFill>
              </a:rPr>
              <a:t>Si no esta vacunado, usted tiene el derecho de pedir un respirador y se le proporcionara de manera adecuada. </a:t>
            </a:r>
            <a:r>
              <a:rPr lang="es-AR" dirty="0">
                <a:solidFill>
                  <a:srgbClr val="FF0000"/>
                </a:solidFill>
              </a:rPr>
              <a:t>(Proporcione los detalles de la compañía para pedir el respirador y recibirlo rápidamente y también las instrucciones para su uso)</a:t>
            </a:r>
          </a:p>
          <a:p>
            <a:r>
              <a:rPr lang="es-AR" dirty="0">
                <a:solidFill>
                  <a:schemeClr val="tx1"/>
                </a:solidFill>
              </a:rPr>
              <a:t>También vamos a darle instrucciones de como usarlo, como tener un ajuste adecuado para conseguir un sello adecuado y la diferencia entre los cubrebocas y los respiradores: los cubrebocas principalmente protegen a las personas alrededor del usuario. Los respiradores protegen al usuario y a las personas a su alrededor</a:t>
            </a:r>
            <a:r>
              <a:rPr lang="es-AR" dirty="0">
                <a:solidFill>
                  <a:srgbClr val="FF0000"/>
                </a:solidFill>
              </a:rPr>
              <a:t>.</a:t>
            </a:r>
            <a:endParaRPr lang="es-AR" sz="2000"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B905817D-A41C-4544-82FF-2149BFD5943E}"/>
              </a:ext>
            </a:extLst>
          </p:cNvPr>
          <p:cNvSpPr>
            <a:spLocks noGrp="1"/>
          </p:cNvSpPr>
          <p:nvPr>
            <p:ph type="sldNum" sz="quarter" idx="12"/>
          </p:nvPr>
        </p:nvSpPr>
        <p:spPr/>
        <p:txBody>
          <a:bodyPr/>
          <a:lstStyle/>
          <a:p>
            <a:fld id="{407B733F-0C21-4884-8F91-526FF1FDED21}" type="slidenum">
              <a:rPr lang="en-US" smtClean="0"/>
              <a:t>13</a:t>
            </a:fld>
            <a:endParaRPr lang="en-US"/>
          </a:p>
        </p:txBody>
      </p:sp>
    </p:spTree>
    <p:extLst>
      <p:ext uri="{BB962C8B-B14F-4D97-AF65-F5344CB8AC3E}">
        <p14:creationId xmlns:p14="http://schemas.microsoft.com/office/powerpoint/2010/main" val="1771165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6AD8-8C34-4CAE-ACC7-069BE01F31BA}"/>
              </a:ext>
            </a:extLst>
          </p:cNvPr>
          <p:cNvSpPr>
            <a:spLocks noGrp="1"/>
          </p:cNvSpPr>
          <p:nvPr>
            <p:ph type="title"/>
          </p:nvPr>
        </p:nvSpPr>
        <p:spPr/>
        <p:txBody>
          <a:bodyPr/>
          <a:lstStyle/>
          <a:p>
            <a:r>
              <a:rPr lang="es-MX" dirty="0"/>
              <a:t>2. Practicas en el lugar de trabajo para protegerlo y mantenerlo seguro</a:t>
            </a:r>
          </a:p>
        </p:txBody>
      </p:sp>
      <p:sp>
        <p:nvSpPr>
          <p:cNvPr id="3" name="Content Placeholder 2">
            <a:extLst>
              <a:ext uri="{FF2B5EF4-FFF2-40B4-BE49-F238E27FC236}">
                <a16:creationId xmlns:a16="http://schemas.microsoft.com/office/drawing/2014/main" id="{219DF9DA-54E5-4F60-A6F6-A2504A2688A5}"/>
              </a:ext>
            </a:extLst>
          </p:cNvPr>
          <p:cNvSpPr>
            <a:spLocks noGrp="1"/>
          </p:cNvSpPr>
          <p:nvPr>
            <p:ph idx="1"/>
          </p:nvPr>
        </p:nvSpPr>
        <p:spPr>
          <a:xfrm>
            <a:off x="9794626" y="6153853"/>
            <a:ext cx="4574109" cy="1755284"/>
          </a:xfrm>
        </p:spPr>
        <p:txBody>
          <a:bodyPr/>
          <a:lstStyle/>
          <a:p>
            <a:endParaRPr lang="en-US" dirty="0"/>
          </a:p>
        </p:txBody>
      </p:sp>
      <p:pic>
        <p:nvPicPr>
          <p:cNvPr id="2050" name="896D56FB-7ACF-4882-A3B7-F443D440EC19">
            <a:extLst>
              <a:ext uri="{FF2B5EF4-FFF2-40B4-BE49-F238E27FC236}">
                <a16:creationId xmlns:a16="http://schemas.microsoft.com/office/drawing/2014/main" id="{DFF9F070-9430-4D12-8608-CAF8CBF18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510" y="1981532"/>
            <a:ext cx="3129241" cy="4172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26E1276E-6EBD-48D2-A984-A19B2DA217E9">
            <a:extLst>
              <a:ext uri="{FF2B5EF4-FFF2-40B4-BE49-F238E27FC236}">
                <a16:creationId xmlns:a16="http://schemas.microsoft.com/office/drawing/2014/main" id="{8D0CBE44-3912-451C-8F47-27615443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385" y="2084055"/>
            <a:ext cx="3129241" cy="41723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441CC013-BF93-4CB2-BCED-05E3384D0129}"/>
              </a:ext>
            </a:extLst>
          </p:cNvPr>
          <p:cNvSpPr>
            <a:spLocks noGrp="1"/>
          </p:cNvSpPr>
          <p:nvPr>
            <p:ph type="sldNum" sz="quarter" idx="12"/>
          </p:nvPr>
        </p:nvSpPr>
        <p:spPr/>
        <p:txBody>
          <a:bodyPr/>
          <a:lstStyle/>
          <a:p>
            <a:fld id="{407B733F-0C21-4884-8F91-526FF1FDED21}" type="slidenum">
              <a:rPr lang="en-US" smtClean="0"/>
              <a:t>14</a:t>
            </a:fld>
            <a:endParaRPr lang="en-US"/>
          </a:p>
        </p:txBody>
      </p:sp>
    </p:spTree>
    <p:extLst>
      <p:ext uri="{BB962C8B-B14F-4D97-AF65-F5344CB8AC3E}">
        <p14:creationId xmlns:p14="http://schemas.microsoft.com/office/powerpoint/2010/main" val="257170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65BC-C571-4826-B298-DDB03A842DFF}"/>
              </a:ext>
            </a:extLst>
          </p:cNvPr>
          <p:cNvSpPr>
            <a:spLocks noGrp="1"/>
          </p:cNvSpPr>
          <p:nvPr>
            <p:ph type="title"/>
          </p:nvPr>
        </p:nvSpPr>
        <p:spPr/>
        <p:txBody>
          <a:bodyPr/>
          <a:lstStyle/>
          <a:p>
            <a:r>
              <a:rPr lang="es-MX" dirty="0"/>
              <a:t>Notas para el supervisor:</a:t>
            </a:r>
            <a:endParaRPr lang="en-US" dirty="0"/>
          </a:p>
        </p:txBody>
      </p:sp>
      <p:sp>
        <p:nvSpPr>
          <p:cNvPr id="3" name="Content Placeholder 2">
            <a:extLst>
              <a:ext uri="{FF2B5EF4-FFF2-40B4-BE49-F238E27FC236}">
                <a16:creationId xmlns:a16="http://schemas.microsoft.com/office/drawing/2014/main" id="{0D9E281C-740D-4B8A-98CD-6B1521DACB07}"/>
              </a:ext>
            </a:extLst>
          </p:cNvPr>
          <p:cNvSpPr>
            <a:spLocks noGrp="1"/>
          </p:cNvSpPr>
          <p:nvPr>
            <p:ph idx="1"/>
          </p:nvPr>
        </p:nvSpPr>
        <p:spPr>
          <a:xfrm>
            <a:off x="940903" y="1845734"/>
            <a:ext cx="10548731" cy="4023360"/>
          </a:xfrm>
        </p:spPr>
        <p:txBody>
          <a:bodyPr>
            <a:noAutofit/>
          </a:bodyPr>
          <a:lstStyle/>
          <a:p>
            <a:r>
              <a:rPr lang="es-MX" sz="2400" dirty="0"/>
              <a:t>Algunas de las cosas que estamos haciendo en el trabajo para protegerlo incluye limpiando y desinfectando superficies que tocan con frecuencia. Estas incluyen:</a:t>
            </a:r>
          </a:p>
          <a:p>
            <a:r>
              <a:rPr lang="es-MX" sz="2400" dirty="0"/>
              <a:t>- sillas y mesas en el área de descanso</a:t>
            </a:r>
          </a:p>
          <a:p>
            <a:r>
              <a:rPr lang="es-MX" sz="2400" dirty="0"/>
              <a:t>- los contenedores de agua </a:t>
            </a:r>
          </a:p>
          <a:p>
            <a:r>
              <a:rPr lang="es-MX" sz="2400" dirty="0"/>
              <a:t>- los artículos del baño, agarraderas, estaciones de lavamanos </a:t>
            </a:r>
          </a:p>
          <a:p>
            <a:r>
              <a:rPr lang="es-MX" sz="2400" dirty="0">
                <a:solidFill>
                  <a:schemeClr val="tx1"/>
                </a:solidFill>
              </a:rPr>
              <a:t>- equipo y herramienta compartida </a:t>
            </a:r>
          </a:p>
          <a:p>
            <a:r>
              <a:rPr lang="es-MX" sz="2400" dirty="0">
                <a:solidFill>
                  <a:srgbClr val="FF0000"/>
                </a:solidFill>
              </a:rPr>
              <a:t>(Añada otros artículos específicos a su lugar de trabajo)</a:t>
            </a:r>
            <a:endParaRPr lang="es-MX" sz="2400" dirty="0"/>
          </a:p>
          <a:p>
            <a:r>
              <a:rPr lang="es-MX" sz="2400" dirty="0"/>
              <a:t>También, distanciamiento físico cuando tomen sus descansos y almuerzo.  Evite estar cerca de otros trabajadores. </a:t>
            </a:r>
          </a:p>
        </p:txBody>
      </p:sp>
      <p:sp>
        <p:nvSpPr>
          <p:cNvPr id="4" name="Slide Number Placeholder 3">
            <a:extLst>
              <a:ext uri="{FF2B5EF4-FFF2-40B4-BE49-F238E27FC236}">
                <a16:creationId xmlns:a16="http://schemas.microsoft.com/office/drawing/2014/main" id="{1DC29858-B4B9-45F7-9FDE-DA230441D68A}"/>
              </a:ext>
            </a:extLst>
          </p:cNvPr>
          <p:cNvSpPr>
            <a:spLocks noGrp="1"/>
          </p:cNvSpPr>
          <p:nvPr>
            <p:ph type="sldNum" sz="quarter" idx="12"/>
          </p:nvPr>
        </p:nvSpPr>
        <p:spPr/>
        <p:txBody>
          <a:bodyPr/>
          <a:lstStyle/>
          <a:p>
            <a:fld id="{407B733F-0C21-4884-8F91-526FF1FDED21}" type="slidenum">
              <a:rPr lang="en-US" smtClean="0"/>
              <a:t>15</a:t>
            </a:fld>
            <a:endParaRPr lang="en-US"/>
          </a:p>
        </p:txBody>
      </p:sp>
    </p:spTree>
    <p:extLst>
      <p:ext uri="{BB962C8B-B14F-4D97-AF65-F5344CB8AC3E}">
        <p14:creationId xmlns:p14="http://schemas.microsoft.com/office/powerpoint/2010/main" val="242202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E150-69F2-4BEA-8195-B18B45577DD2}"/>
              </a:ext>
            </a:extLst>
          </p:cNvPr>
          <p:cNvSpPr>
            <a:spLocks noGrp="1"/>
          </p:cNvSpPr>
          <p:nvPr>
            <p:ph type="title"/>
          </p:nvPr>
        </p:nvSpPr>
        <p:spPr>
          <a:xfrm>
            <a:off x="904973" y="286603"/>
            <a:ext cx="10463753" cy="1450757"/>
          </a:xfrm>
        </p:spPr>
        <p:txBody>
          <a:bodyPr/>
          <a:lstStyle/>
          <a:p>
            <a:r>
              <a:rPr lang="en-US" dirty="0"/>
              <a:t>2. </a:t>
            </a:r>
            <a:r>
              <a:rPr lang="es-MX" dirty="0"/>
              <a:t>Identificación y evaluación de peligros</a:t>
            </a:r>
          </a:p>
        </p:txBody>
      </p:sp>
      <p:sp>
        <p:nvSpPr>
          <p:cNvPr id="3" name="Content Placeholder 2">
            <a:extLst>
              <a:ext uri="{FF2B5EF4-FFF2-40B4-BE49-F238E27FC236}">
                <a16:creationId xmlns:a16="http://schemas.microsoft.com/office/drawing/2014/main" id="{E03B0EF7-D193-41E5-9B73-9E04552CBB2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DE97A8D-255D-48A6-AD9C-3BA99D32B921}"/>
              </a:ext>
            </a:extLst>
          </p:cNvPr>
          <p:cNvSpPr>
            <a:spLocks noGrp="1"/>
          </p:cNvSpPr>
          <p:nvPr>
            <p:ph type="sldNum" sz="quarter" idx="12"/>
          </p:nvPr>
        </p:nvSpPr>
        <p:spPr/>
        <p:txBody>
          <a:bodyPr/>
          <a:lstStyle/>
          <a:p>
            <a:fld id="{407B733F-0C21-4884-8F91-526FF1FDED21}" type="slidenum">
              <a:rPr lang="en-US" smtClean="0"/>
              <a:t>16</a:t>
            </a:fld>
            <a:endParaRPr lang="en-US"/>
          </a:p>
        </p:txBody>
      </p:sp>
      <p:pic>
        <p:nvPicPr>
          <p:cNvPr id="7" name="Picture 6">
            <a:extLst>
              <a:ext uri="{FF2B5EF4-FFF2-40B4-BE49-F238E27FC236}">
                <a16:creationId xmlns:a16="http://schemas.microsoft.com/office/drawing/2014/main" id="{723183CB-B8C0-48C1-8574-02A25418258D}"/>
              </a:ext>
            </a:extLst>
          </p:cNvPr>
          <p:cNvPicPr>
            <a:picLocks noChangeAspect="1"/>
          </p:cNvPicPr>
          <p:nvPr/>
        </p:nvPicPr>
        <p:blipFill rotWithShape="1">
          <a:blip r:embed="rId2"/>
          <a:srcRect l="11707" t="8211" r="61951" b="9058"/>
          <a:stretch/>
        </p:blipFill>
        <p:spPr>
          <a:xfrm>
            <a:off x="3657600" y="1845733"/>
            <a:ext cx="5106208" cy="4510462"/>
          </a:xfrm>
          <a:prstGeom prst="rect">
            <a:avLst/>
          </a:prstGeom>
        </p:spPr>
      </p:pic>
    </p:spTree>
    <p:extLst>
      <p:ext uri="{BB962C8B-B14F-4D97-AF65-F5344CB8AC3E}">
        <p14:creationId xmlns:p14="http://schemas.microsoft.com/office/powerpoint/2010/main" val="328169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346D-12F0-48A0-B460-43BC3F6E5F2D}"/>
              </a:ext>
            </a:extLst>
          </p:cNvPr>
          <p:cNvSpPr>
            <a:spLocks noGrp="1"/>
          </p:cNvSpPr>
          <p:nvPr>
            <p:ph type="title"/>
          </p:nvPr>
        </p:nvSpPr>
        <p:spPr/>
        <p:txBody>
          <a:bodyPr/>
          <a:lstStyle/>
          <a:p>
            <a:r>
              <a:rPr lang="es-MX" dirty="0"/>
              <a:t>Notas para el supervisor:</a:t>
            </a:r>
            <a:r>
              <a:rPr lang="en-US" dirty="0"/>
              <a:t>	</a:t>
            </a:r>
          </a:p>
        </p:txBody>
      </p:sp>
      <p:sp>
        <p:nvSpPr>
          <p:cNvPr id="3" name="Content Placeholder 2">
            <a:extLst>
              <a:ext uri="{FF2B5EF4-FFF2-40B4-BE49-F238E27FC236}">
                <a16:creationId xmlns:a16="http://schemas.microsoft.com/office/drawing/2014/main" id="{80AC9B89-A05E-4C31-8B70-17322B9C4722}"/>
              </a:ext>
            </a:extLst>
          </p:cNvPr>
          <p:cNvSpPr>
            <a:spLocks noGrp="1"/>
          </p:cNvSpPr>
          <p:nvPr>
            <p:ph idx="1"/>
          </p:nvPr>
        </p:nvSpPr>
        <p:spPr/>
        <p:txBody>
          <a:bodyPr>
            <a:normAutofit/>
          </a:bodyPr>
          <a:lstStyle/>
          <a:p>
            <a:pPr marL="0" marR="91440" lvl="0" indent="0">
              <a:lnSpc>
                <a:spcPct val="103000"/>
              </a:lnSpc>
              <a:spcBef>
                <a:spcPts val="1200"/>
              </a:spcBef>
              <a:spcAft>
                <a:spcPts val="0"/>
              </a:spcAft>
              <a:buNone/>
              <a:tabLst>
                <a:tab pos="316865" algn="l"/>
                <a:tab pos="317500" algn="l"/>
              </a:tabLst>
            </a:pPr>
            <a:r>
              <a:rPr lang="es-MX" sz="2400" dirty="0">
                <a:effectLst/>
                <a:latin typeface="+mj-lt"/>
                <a:ea typeface="Arial" panose="020B0604020202020204" pitchFamily="34" charset="0"/>
              </a:rPr>
              <a:t>Nuestra compañía es responsable por su seguridad en el lugar de trabajo.  Nosotros llevamos acabo </a:t>
            </a:r>
            <a:r>
              <a:rPr lang="es-MX" sz="2400" dirty="0">
                <a:latin typeface="+mj-lt"/>
                <a:ea typeface="Arial" panose="020B0604020202020204" pitchFamily="34" charset="0"/>
              </a:rPr>
              <a:t>inspecciones para identificar peligros </a:t>
            </a:r>
            <a:r>
              <a:rPr lang="es-MX" sz="2400" dirty="0">
                <a:solidFill>
                  <a:srgbClr val="FF0000"/>
                </a:solidFill>
                <a:latin typeface="+mj-lt"/>
                <a:ea typeface="Arial" panose="020B0604020202020204" pitchFamily="34" charset="0"/>
              </a:rPr>
              <a:t>(ponga que tan frecuente) </a:t>
            </a:r>
            <a:r>
              <a:rPr lang="es-MX" sz="2400" dirty="0">
                <a:latin typeface="+mj-lt"/>
                <a:ea typeface="Arial" panose="020B0604020202020204" pitchFamily="34" charset="0"/>
              </a:rPr>
              <a:t>y ya que los identifiquemos los vamos a corregir. </a:t>
            </a:r>
            <a:endParaRPr lang="es-MX" sz="2400" dirty="0">
              <a:effectLst/>
              <a:latin typeface="+mj-lt"/>
              <a:ea typeface="Arial" panose="020B0604020202020204" pitchFamily="34" charset="0"/>
            </a:endParaRPr>
          </a:p>
          <a:p>
            <a:endParaRPr lang="es-MX" sz="2400" dirty="0">
              <a:latin typeface="+mj-lt"/>
            </a:endParaRPr>
          </a:p>
          <a:p>
            <a:r>
              <a:rPr lang="es-MX" sz="2400" dirty="0">
                <a:latin typeface="+mj-lt"/>
              </a:rPr>
              <a:t>Queremos animarlos y apoyarlos en ayudarnos a identificar cualquier peligro de COVID-19 que usted vea en el lugar de trabajo.</a:t>
            </a:r>
            <a:endParaRPr lang="es-MX" sz="2400" dirty="0">
              <a:solidFill>
                <a:srgbClr val="FF0000"/>
              </a:solidFill>
              <a:latin typeface="+mj-lt"/>
            </a:endParaRPr>
          </a:p>
          <a:p>
            <a:r>
              <a:rPr lang="es-MX" sz="2400" dirty="0">
                <a:solidFill>
                  <a:srgbClr val="FF0000"/>
                </a:solidFill>
                <a:latin typeface="+mj-lt"/>
              </a:rPr>
              <a:t>(Proporcione información especifica de como pueden los trabajadores reportar los peligros.)</a:t>
            </a:r>
          </a:p>
        </p:txBody>
      </p:sp>
      <p:sp>
        <p:nvSpPr>
          <p:cNvPr id="4" name="Slide Number Placeholder 3">
            <a:extLst>
              <a:ext uri="{FF2B5EF4-FFF2-40B4-BE49-F238E27FC236}">
                <a16:creationId xmlns:a16="http://schemas.microsoft.com/office/drawing/2014/main" id="{8950EAD2-3D22-4C24-8CBF-1C2C8B02F33A}"/>
              </a:ext>
            </a:extLst>
          </p:cNvPr>
          <p:cNvSpPr>
            <a:spLocks noGrp="1"/>
          </p:cNvSpPr>
          <p:nvPr>
            <p:ph type="sldNum" sz="quarter" idx="12"/>
          </p:nvPr>
        </p:nvSpPr>
        <p:spPr/>
        <p:txBody>
          <a:bodyPr/>
          <a:lstStyle/>
          <a:p>
            <a:fld id="{407B733F-0C21-4884-8F91-526FF1FDED21}" type="slidenum">
              <a:rPr lang="en-US" smtClean="0"/>
              <a:t>17</a:t>
            </a:fld>
            <a:endParaRPr lang="en-US"/>
          </a:p>
        </p:txBody>
      </p:sp>
    </p:spTree>
    <p:extLst>
      <p:ext uri="{BB962C8B-B14F-4D97-AF65-F5344CB8AC3E}">
        <p14:creationId xmlns:p14="http://schemas.microsoft.com/office/powerpoint/2010/main" val="188438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0FBC-C3DF-4639-8F52-9ACC774CE4CD}"/>
              </a:ext>
            </a:extLst>
          </p:cNvPr>
          <p:cNvSpPr>
            <a:spLocks noGrp="1"/>
          </p:cNvSpPr>
          <p:nvPr>
            <p:ph type="title"/>
          </p:nvPr>
        </p:nvSpPr>
        <p:spPr/>
        <p:txBody>
          <a:bodyPr>
            <a:normAutofit/>
          </a:bodyPr>
          <a:lstStyle/>
          <a:p>
            <a:r>
              <a:rPr lang="es-MX" dirty="0"/>
              <a:t>3. No se siente bien y sospecha que tiene COVID-19</a:t>
            </a:r>
          </a:p>
        </p:txBody>
      </p:sp>
      <p:pic>
        <p:nvPicPr>
          <p:cNvPr id="5" name="Content Placeholder 4">
            <a:extLst>
              <a:ext uri="{FF2B5EF4-FFF2-40B4-BE49-F238E27FC236}">
                <a16:creationId xmlns:a16="http://schemas.microsoft.com/office/drawing/2014/main" id="{E18F7CCC-B86D-4492-A803-8EA67CB4A088}"/>
              </a:ext>
            </a:extLst>
          </p:cNvPr>
          <p:cNvPicPr>
            <a:picLocks noChangeAspect="1"/>
          </p:cNvPicPr>
          <p:nvPr/>
        </p:nvPicPr>
        <p:blipFill rotWithShape="1">
          <a:blip r:embed="rId2"/>
          <a:srcRect l="76647" t="15833" r="18884" b="69832"/>
          <a:stretch/>
        </p:blipFill>
        <p:spPr>
          <a:xfrm>
            <a:off x="7749307" y="2239820"/>
            <a:ext cx="2253673" cy="2595415"/>
          </a:xfrm>
          <a:prstGeom prst="rect">
            <a:avLst/>
          </a:prstGeom>
        </p:spPr>
      </p:pic>
      <p:pic>
        <p:nvPicPr>
          <p:cNvPr id="2052" name="Picture 4" descr="See the source image">
            <a:extLst>
              <a:ext uri="{FF2B5EF4-FFF2-40B4-BE49-F238E27FC236}">
                <a16:creationId xmlns:a16="http://schemas.microsoft.com/office/drawing/2014/main" id="{4FCAF04A-1EA0-476C-B59D-CF0FF6C1DC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3065" t="22296" r="827" b="13762"/>
          <a:stretch/>
        </p:blipFill>
        <p:spPr bwMode="auto">
          <a:xfrm>
            <a:off x="1939636" y="2365859"/>
            <a:ext cx="4470400" cy="27547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2684409-952F-41C5-BC07-A2677C8BCF1F}"/>
              </a:ext>
            </a:extLst>
          </p:cNvPr>
          <p:cNvSpPr>
            <a:spLocks noGrp="1"/>
          </p:cNvSpPr>
          <p:nvPr>
            <p:ph type="sldNum" sz="quarter" idx="12"/>
          </p:nvPr>
        </p:nvSpPr>
        <p:spPr/>
        <p:txBody>
          <a:bodyPr/>
          <a:lstStyle/>
          <a:p>
            <a:fld id="{407B733F-0C21-4884-8F91-526FF1FDED21}" type="slidenum">
              <a:rPr lang="en-US" smtClean="0"/>
              <a:t>18</a:t>
            </a:fld>
            <a:endParaRPr lang="en-US"/>
          </a:p>
        </p:txBody>
      </p:sp>
    </p:spTree>
    <p:extLst>
      <p:ext uri="{BB962C8B-B14F-4D97-AF65-F5344CB8AC3E}">
        <p14:creationId xmlns:p14="http://schemas.microsoft.com/office/powerpoint/2010/main" val="237894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1561-2351-4D4C-9D85-8F559074EE3A}"/>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3745717A-9BF2-49E6-B18C-CEE71B4ED3F7}"/>
              </a:ext>
            </a:extLst>
          </p:cNvPr>
          <p:cNvSpPr>
            <a:spLocks noGrp="1"/>
          </p:cNvSpPr>
          <p:nvPr>
            <p:ph idx="1"/>
          </p:nvPr>
        </p:nvSpPr>
        <p:spPr/>
        <p:txBody>
          <a:bodyPr>
            <a:normAutofit/>
          </a:bodyPr>
          <a:lstStyle/>
          <a:p>
            <a:r>
              <a:rPr lang="es-MX" sz="2400" dirty="0">
                <a:solidFill>
                  <a:schemeClr val="tx1"/>
                </a:solidFill>
              </a:rPr>
              <a:t>Si no se siente bien y tiene cualquiera de los síntomas que mencionamos anteriormente, puede que tenga COVID-19. </a:t>
            </a:r>
          </a:p>
          <a:p>
            <a:r>
              <a:rPr lang="es-MX" sz="2400" dirty="0">
                <a:solidFill>
                  <a:schemeClr val="tx1"/>
                </a:solidFill>
              </a:rPr>
              <a:t>No venga a trabajar, hable a decir que esta enfermo. </a:t>
            </a:r>
          </a:p>
          <a:p>
            <a:pPr marL="0" indent="0">
              <a:buNone/>
            </a:pPr>
            <a:r>
              <a:rPr lang="es-MX" sz="2400" dirty="0">
                <a:solidFill>
                  <a:schemeClr val="tx1"/>
                </a:solidFill>
              </a:rPr>
              <a:t>Quédese en su hogar y siga las instrucciones de su proveedor medico. </a:t>
            </a:r>
          </a:p>
          <a:p>
            <a:r>
              <a:rPr lang="es-MX" sz="2400" dirty="0">
                <a:solidFill>
                  <a:schemeClr val="tx1"/>
                </a:solidFill>
              </a:rPr>
              <a:t>Se le anima a tomarse la prueba de COVID-19. </a:t>
            </a:r>
            <a:r>
              <a:rPr lang="es-MX" sz="2400" dirty="0">
                <a:solidFill>
                  <a:srgbClr val="FF0000"/>
                </a:solidFill>
              </a:rPr>
              <a:t>(Proporcione los recursos de su comunidad y/o compañía para hacer la prueba de COVID-19) </a:t>
            </a:r>
          </a:p>
          <a:p>
            <a:r>
              <a:rPr lang="es-MX" sz="2400" dirty="0">
                <a:solidFill>
                  <a:schemeClr val="tx1"/>
                </a:solidFill>
              </a:rPr>
              <a:t>La compañía va a investigar cualquier caso de exposición y proporcionar los recursos para hacerse la prueba. </a:t>
            </a:r>
            <a:r>
              <a:rPr lang="es-MX" sz="2400" dirty="0">
                <a:solidFill>
                  <a:srgbClr val="FF0000"/>
                </a:solidFill>
              </a:rPr>
              <a:t>(Proporcione el proceso de su </a:t>
            </a:r>
            <a:r>
              <a:rPr lang="es-MX" sz="2400" dirty="0" err="1">
                <a:solidFill>
                  <a:srgbClr val="FF0000"/>
                </a:solidFill>
              </a:rPr>
              <a:t>compania</a:t>
            </a:r>
            <a:r>
              <a:rPr lang="es-MX" sz="2400" dirty="0">
                <a:solidFill>
                  <a:srgbClr val="FF0000"/>
                </a:solidFill>
              </a:rPr>
              <a:t>)</a:t>
            </a:r>
          </a:p>
        </p:txBody>
      </p:sp>
      <p:sp>
        <p:nvSpPr>
          <p:cNvPr id="4" name="Slide Number Placeholder 3">
            <a:extLst>
              <a:ext uri="{FF2B5EF4-FFF2-40B4-BE49-F238E27FC236}">
                <a16:creationId xmlns:a16="http://schemas.microsoft.com/office/drawing/2014/main" id="{C9008778-DC33-42B5-99CB-604FB8B61137}"/>
              </a:ext>
            </a:extLst>
          </p:cNvPr>
          <p:cNvSpPr>
            <a:spLocks noGrp="1"/>
          </p:cNvSpPr>
          <p:nvPr>
            <p:ph type="sldNum" sz="quarter" idx="12"/>
          </p:nvPr>
        </p:nvSpPr>
        <p:spPr/>
        <p:txBody>
          <a:bodyPr/>
          <a:lstStyle/>
          <a:p>
            <a:fld id="{407B733F-0C21-4884-8F91-526FF1FDED21}" type="slidenum">
              <a:rPr lang="en-US" smtClean="0"/>
              <a:t>19</a:t>
            </a:fld>
            <a:endParaRPr lang="en-US"/>
          </a:p>
        </p:txBody>
      </p:sp>
    </p:spTree>
    <p:extLst>
      <p:ext uri="{BB962C8B-B14F-4D97-AF65-F5344CB8AC3E}">
        <p14:creationId xmlns:p14="http://schemas.microsoft.com/office/powerpoint/2010/main" val="377815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dirty="0" err="1"/>
              <a:t>Deje</a:t>
            </a:r>
            <a:r>
              <a:rPr lang="en-US" sz="4400" dirty="0"/>
              <a:t> </a:t>
            </a:r>
            <a:r>
              <a:rPr lang="en-US" sz="4400" dirty="0" err="1"/>
              <a:t>en</a:t>
            </a:r>
            <a:r>
              <a:rPr lang="en-US" sz="4400" dirty="0"/>
              <a:t> </a:t>
            </a:r>
            <a:r>
              <a:rPr lang="en-US" sz="4400" dirty="0" err="1"/>
              <a:t>blanco</a:t>
            </a:r>
            <a:endParaRPr lang="en-US" sz="4400" dirty="0"/>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2</a:t>
            </a:fld>
            <a:endParaRPr lang="en-US"/>
          </a:p>
        </p:txBody>
      </p:sp>
    </p:spTree>
    <p:extLst>
      <p:ext uri="{BB962C8B-B14F-4D97-AF65-F5344CB8AC3E}">
        <p14:creationId xmlns:p14="http://schemas.microsoft.com/office/powerpoint/2010/main" val="108450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lstStyle/>
          <a:p>
            <a:r>
              <a:rPr lang="en-US" sz="4400" dirty="0"/>
              <a:t>4. </a:t>
            </a:r>
            <a:r>
              <a:rPr lang="es-MX" sz="4400" dirty="0"/>
              <a:t>Horas de enfermedad pagadas suplementarias de COVID-19</a:t>
            </a:r>
          </a:p>
        </p:txBody>
      </p:sp>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20</a:t>
            </a:fld>
            <a:endParaRPr lang="en-US"/>
          </a:p>
        </p:txBody>
      </p:sp>
      <p:sp>
        <p:nvSpPr>
          <p:cNvPr id="4" name="Content Placeholder 3">
            <a:extLst>
              <a:ext uri="{FF2B5EF4-FFF2-40B4-BE49-F238E27FC236}">
                <a16:creationId xmlns:a16="http://schemas.microsoft.com/office/drawing/2014/main" id="{E2C3F58D-015F-4754-A5CF-13A7EF6C98CC}"/>
              </a:ext>
            </a:extLst>
          </p:cNvPr>
          <p:cNvSpPr>
            <a:spLocks noGrp="1"/>
          </p:cNvSpPr>
          <p:nvPr>
            <p:ph idx="1"/>
          </p:nvPr>
        </p:nvSpPr>
        <p:spPr>
          <a:xfrm>
            <a:off x="751592" y="1845734"/>
            <a:ext cx="10058400" cy="4023360"/>
          </a:xfrm>
        </p:spPr>
        <p:txBody>
          <a:bodyPr>
            <a:normAutofit/>
          </a:bodyPr>
          <a:lstStyle/>
          <a:p>
            <a:endParaRPr lang="en-US" sz="4000" b="1" dirty="0"/>
          </a:p>
          <a:p>
            <a:r>
              <a:rPr lang="es-MX" sz="4000" b="1" dirty="0"/>
              <a:t>Fechas de vigencia:</a:t>
            </a:r>
          </a:p>
          <a:p>
            <a:r>
              <a:rPr lang="es-MX" sz="4000" b="1" dirty="0"/>
              <a:t>1 de enero, 2021 hasta </a:t>
            </a:r>
          </a:p>
          <a:p>
            <a:r>
              <a:rPr lang="es-MX" sz="4000" b="1" dirty="0"/>
              <a:t>30 de septiembre, 2021</a:t>
            </a:r>
          </a:p>
        </p:txBody>
      </p:sp>
      <p:pic>
        <p:nvPicPr>
          <p:cNvPr id="7" name="Picture 6">
            <a:extLst>
              <a:ext uri="{FF2B5EF4-FFF2-40B4-BE49-F238E27FC236}">
                <a16:creationId xmlns:a16="http://schemas.microsoft.com/office/drawing/2014/main" id="{638777C8-3D91-4889-B689-2D229DDE1BDE}"/>
              </a:ext>
            </a:extLst>
          </p:cNvPr>
          <p:cNvPicPr>
            <a:picLocks noChangeAspect="1"/>
          </p:cNvPicPr>
          <p:nvPr/>
        </p:nvPicPr>
        <p:blipFill rotWithShape="1">
          <a:blip r:embed="rId2"/>
          <a:srcRect l="16372" t="15366" r="57104" b="30650"/>
          <a:stretch/>
        </p:blipFill>
        <p:spPr>
          <a:xfrm>
            <a:off x="5780792" y="2134096"/>
            <a:ext cx="6021227" cy="3446636"/>
          </a:xfrm>
          <a:prstGeom prst="rect">
            <a:avLst/>
          </a:prstGeom>
        </p:spPr>
      </p:pic>
    </p:spTree>
    <p:extLst>
      <p:ext uri="{BB962C8B-B14F-4D97-AF65-F5344CB8AC3E}">
        <p14:creationId xmlns:p14="http://schemas.microsoft.com/office/powerpoint/2010/main" val="41795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a:xfrm>
            <a:off x="662609" y="1845733"/>
            <a:ext cx="10493071" cy="4475553"/>
          </a:xfrm>
        </p:spPr>
        <p:txBody>
          <a:bodyPr>
            <a:normAutofit lnSpcReduction="10000"/>
          </a:bodyPr>
          <a:lstStyle/>
          <a:p>
            <a:pPr marL="0" indent="0">
              <a:buNone/>
            </a:pPr>
            <a:r>
              <a:rPr lang="es-MX" sz="2200" dirty="0"/>
              <a:t>Como somos una compañía con mas de 25 empleados, usted tiene el derecho de hasta 80 horas de enfermedad pagadas por razones relacionadas al COVID-19. </a:t>
            </a:r>
          </a:p>
          <a:p>
            <a:pPr marL="0" indent="0">
              <a:buNone/>
            </a:pPr>
            <a:r>
              <a:rPr lang="es-MX" sz="2200" dirty="0"/>
              <a:t>Este permiso de ausencia es para su propia enfermedad o exposición, para vacunas y recuperación, o para cuidado de familia y cuidado de niño cuya escuela/centro de cuidado este cerrado debido al COVID-19. </a:t>
            </a:r>
          </a:p>
          <a:p>
            <a:pPr marL="0" indent="0">
              <a:buNone/>
            </a:pPr>
            <a:r>
              <a:rPr lang="es-MX" sz="2200" dirty="0"/>
              <a:t>Si tomo horas de enfermedad por COVID-19 en el 2021 pero no le pagaron, le puede pedir a </a:t>
            </a:r>
            <a:r>
              <a:rPr lang="es-MX" sz="2200" dirty="0">
                <a:solidFill>
                  <a:srgbClr val="FF0000"/>
                </a:solidFill>
              </a:rPr>
              <a:t>(departamento de recursos humanos) </a:t>
            </a:r>
            <a:r>
              <a:rPr lang="es-MX" sz="2200" dirty="0"/>
              <a:t>que le page el tiempo de enfermedad, hasta las 80 horas.  Este permiso esta disponible hasta el 30 de septiembre del 2021. </a:t>
            </a:r>
          </a:p>
          <a:p>
            <a:pPr marL="0" indent="0">
              <a:buNone/>
            </a:pPr>
            <a:r>
              <a:rPr lang="es-MX" sz="2200" dirty="0"/>
              <a:t>Si ya tomo las 80 horas de ausencia, pero necesita mas tiempo, usted puede usar los tres días de enfermedad protegidos al año.  Usted puede usar este permiso si esta enfermo o para citas de medico.  También lo puede usar para el cuidado de un miembro de la familia. Este permiso de ausencia esta disponible si ha trabajado para la compañía un mínimo de 90 días. Pregunte </a:t>
            </a:r>
            <a:r>
              <a:rPr lang="es-MX" sz="2200" dirty="0">
                <a:solidFill>
                  <a:srgbClr val="FF0000"/>
                </a:solidFill>
              </a:rPr>
              <a:t>(nombre del representante de la compañía</a:t>
            </a:r>
            <a:r>
              <a:rPr lang="es-MX" sz="2200" dirty="0"/>
              <a:t>) por el permiso de ausencia si esta enfermo.  Usted puede pedir este permiso de ausencia de manera verbal o por escrito. </a:t>
            </a:r>
            <a:endParaRPr lang="es-MX" sz="2200" dirty="0">
              <a:highlight>
                <a:srgbClr val="FFFF00"/>
              </a:highlight>
            </a:endParaRPr>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21</a:t>
            </a:fld>
            <a:endParaRPr lang="en-US"/>
          </a:p>
        </p:txBody>
      </p:sp>
    </p:spTree>
    <p:extLst>
      <p:ext uri="{BB962C8B-B14F-4D97-AF65-F5344CB8AC3E}">
        <p14:creationId xmlns:p14="http://schemas.microsoft.com/office/powerpoint/2010/main" val="389668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normAutofit/>
          </a:bodyPr>
          <a:lstStyle/>
          <a:p>
            <a:r>
              <a:rPr lang="en-US" sz="4400" dirty="0"/>
              <a:t>4. </a:t>
            </a:r>
            <a:r>
              <a:rPr lang="es-MX" sz="4400" dirty="0"/>
              <a:t>Otros beneficios y ausencias pagadas disponibles</a:t>
            </a:r>
          </a:p>
        </p:txBody>
      </p:sp>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22</a:t>
            </a:fld>
            <a:endParaRPr lang="en-US"/>
          </a:p>
        </p:txBody>
      </p:sp>
      <p:pic>
        <p:nvPicPr>
          <p:cNvPr id="1026" name="Picture 2">
            <a:extLst>
              <a:ext uri="{FF2B5EF4-FFF2-40B4-BE49-F238E27FC236}">
                <a16:creationId xmlns:a16="http://schemas.microsoft.com/office/drawing/2014/main" id="{33A474EC-FA7A-4C12-B164-B02CFF07BE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6175" y="1943100"/>
            <a:ext cx="61436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33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p:txBody>
          <a:bodyPr>
            <a:normAutofit/>
          </a:bodyPr>
          <a:lstStyle/>
          <a:p>
            <a:pPr marL="0" indent="0">
              <a:buNone/>
            </a:pPr>
            <a:r>
              <a:rPr lang="es-MX" sz="2400" dirty="0">
                <a:solidFill>
                  <a:schemeClr val="tx1"/>
                </a:solidFill>
              </a:rPr>
              <a:t>Usted puede ser eligible para otros beneficios de ausencia pagados. Estos pueden incluir: </a:t>
            </a:r>
          </a:p>
          <a:p>
            <a:pPr marL="0" indent="0">
              <a:buNone/>
            </a:pPr>
            <a:r>
              <a:rPr lang="es-MX" sz="2400" dirty="0">
                <a:solidFill>
                  <a:schemeClr val="tx1"/>
                </a:solidFill>
              </a:rPr>
              <a:t>Compensación al trabajador (si se sospecha que la exposición ocurrió en el trabajo). </a:t>
            </a:r>
            <a:r>
              <a:rPr lang="es-MX" sz="2400" dirty="0">
                <a:solidFill>
                  <a:srgbClr val="FF0000"/>
                </a:solidFill>
              </a:rPr>
              <a:t>(Proporcione detalles específicos de la compañía sobre la compensación al trabajador esto incluye formularios y otros detalles)</a:t>
            </a:r>
          </a:p>
          <a:p>
            <a:pPr marL="0" indent="0">
              <a:buNone/>
            </a:pPr>
            <a:r>
              <a:rPr lang="es-MX" sz="2400" dirty="0">
                <a:solidFill>
                  <a:schemeClr val="tx1"/>
                </a:solidFill>
              </a:rPr>
              <a:t>Otras ausencias por enfermedad también pueden estar disponibles. </a:t>
            </a:r>
            <a:r>
              <a:rPr lang="es-MX" sz="2400" dirty="0">
                <a:solidFill>
                  <a:srgbClr val="FF0000"/>
                </a:solidFill>
              </a:rPr>
              <a:t>(Proporcione detalles sobre otras ausencias requeridas por el estado y cualquier otro beneficio proporcionado por su compañía)</a:t>
            </a:r>
            <a:endParaRPr lang="es-MX" sz="2400" dirty="0">
              <a:solidFill>
                <a:schemeClr val="tx1"/>
              </a:solidFill>
            </a:endParaRPr>
          </a:p>
          <a:p>
            <a:pPr marL="0" indent="0">
              <a:buNone/>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23</a:t>
            </a:fld>
            <a:endParaRPr lang="en-US"/>
          </a:p>
        </p:txBody>
      </p:sp>
    </p:spTree>
    <p:extLst>
      <p:ext uri="{BB962C8B-B14F-4D97-AF65-F5344CB8AC3E}">
        <p14:creationId xmlns:p14="http://schemas.microsoft.com/office/powerpoint/2010/main" val="325590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CB83-E883-454B-933E-031542E3DB87}"/>
              </a:ext>
            </a:extLst>
          </p:cNvPr>
          <p:cNvSpPr>
            <a:spLocks noGrp="1"/>
          </p:cNvSpPr>
          <p:nvPr>
            <p:ph type="title"/>
          </p:nvPr>
        </p:nvSpPr>
        <p:spPr/>
        <p:txBody>
          <a:bodyPr/>
          <a:lstStyle/>
          <a:p>
            <a:r>
              <a:rPr lang="en-US" dirty="0"/>
              <a:t>5. </a:t>
            </a:r>
            <a:r>
              <a:rPr lang="es-MX" dirty="0"/>
              <a:t>Pruebas del COVID-19</a:t>
            </a:r>
          </a:p>
        </p:txBody>
      </p:sp>
      <p:pic>
        <p:nvPicPr>
          <p:cNvPr id="5" name="Content Placeholder 4">
            <a:extLst>
              <a:ext uri="{FF2B5EF4-FFF2-40B4-BE49-F238E27FC236}">
                <a16:creationId xmlns:a16="http://schemas.microsoft.com/office/drawing/2014/main" id="{BEF46B5E-C662-4ECD-A9B4-8D3C6A3DD25E}"/>
              </a:ext>
            </a:extLst>
          </p:cNvPr>
          <p:cNvPicPr>
            <a:picLocks noGrp="1" noChangeAspect="1"/>
          </p:cNvPicPr>
          <p:nvPr>
            <p:ph idx="1"/>
          </p:nvPr>
        </p:nvPicPr>
        <p:blipFill rotWithShape="1">
          <a:blip r:embed="rId2"/>
          <a:srcRect l="25451" t="48728" r="70900" b="38661"/>
          <a:stretch/>
        </p:blipFill>
        <p:spPr>
          <a:xfrm>
            <a:off x="2059710" y="2327564"/>
            <a:ext cx="2955637" cy="2872509"/>
          </a:xfrm>
        </p:spPr>
      </p:pic>
      <p:pic>
        <p:nvPicPr>
          <p:cNvPr id="7" name="Picture 6">
            <a:extLst>
              <a:ext uri="{FF2B5EF4-FFF2-40B4-BE49-F238E27FC236}">
                <a16:creationId xmlns:a16="http://schemas.microsoft.com/office/drawing/2014/main" id="{D2FCE249-DBCA-445F-B45B-68162F67B9B9}"/>
              </a:ext>
            </a:extLst>
          </p:cNvPr>
          <p:cNvPicPr>
            <a:picLocks noChangeAspect="1"/>
          </p:cNvPicPr>
          <p:nvPr/>
        </p:nvPicPr>
        <p:blipFill rotWithShape="1">
          <a:blip r:embed="rId3"/>
          <a:srcRect l="14965" t="46574" r="79318" b="33098"/>
          <a:stretch/>
        </p:blipFill>
        <p:spPr>
          <a:xfrm>
            <a:off x="7176655" y="2447636"/>
            <a:ext cx="2752436" cy="2752437"/>
          </a:xfrm>
          <a:prstGeom prst="rect">
            <a:avLst/>
          </a:prstGeom>
        </p:spPr>
      </p:pic>
      <p:sp>
        <p:nvSpPr>
          <p:cNvPr id="3" name="Slide Number Placeholder 2">
            <a:extLst>
              <a:ext uri="{FF2B5EF4-FFF2-40B4-BE49-F238E27FC236}">
                <a16:creationId xmlns:a16="http://schemas.microsoft.com/office/drawing/2014/main" id="{880459DF-99BB-421A-938F-18E77A1BD57B}"/>
              </a:ext>
            </a:extLst>
          </p:cNvPr>
          <p:cNvSpPr>
            <a:spLocks noGrp="1"/>
          </p:cNvSpPr>
          <p:nvPr>
            <p:ph type="sldNum" sz="quarter" idx="12"/>
          </p:nvPr>
        </p:nvSpPr>
        <p:spPr/>
        <p:txBody>
          <a:bodyPr/>
          <a:lstStyle/>
          <a:p>
            <a:fld id="{407B733F-0C21-4884-8F91-526FF1FDED21}" type="slidenum">
              <a:rPr lang="en-US" smtClean="0"/>
              <a:t>24</a:t>
            </a:fld>
            <a:endParaRPr lang="en-US"/>
          </a:p>
        </p:txBody>
      </p:sp>
    </p:spTree>
    <p:extLst>
      <p:ext uri="{BB962C8B-B14F-4D97-AF65-F5344CB8AC3E}">
        <p14:creationId xmlns:p14="http://schemas.microsoft.com/office/powerpoint/2010/main" val="3803057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3A72-D09C-48DB-BCD7-EC01FA733CEA}"/>
              </a:ext>
            </a:extLst>
          </p:cNvPr>
          <p:cNvSpPr>
            <a:spLocks noGrp="1"/>
          </p:cNvSpPr>
          <p:nvPr>
            <p:ph type="title"/>
          </p:nvPr>
        </p:nvSpPr>
        <p:spPr/>
        <p:txBody>
          <a:bodyPr/>
          <a:lstStyle/>
          <a:p>
            <a:r>
              <a:rPr lang="es-MX" dirty="0"/>
              <a:t> Notas para el supervisor:</a:t>
            </a:r>
          </a:p>
        </p:txBody>
      </p:sp>
      <p:sp>
        <p:nvSpPr>
          <p:cNvPr id="3" name="Content Placeholder 2">
            <a:extLst>
              <a:ext uri="{FF2B5EF4-FFF2-40B4-BE49-F238E27FC236}">
                <a16:creationId xmlns:a16="http://schemas.microsoft.com/office/drawing/2014/main" id="{465A1A55-00B4-435C-8EEA-65CAB1E9234B}"/>
              </a:ext>
            </a:extLst>
          </p:cNvPr>
          <p:cNvSpPr>
            <a:spLocks noGrp="1"/>
          </p:cNvSpPr>
          <p:nvPr>
            <p:ph idx="1"/>
          </p:nvPr>
        </p:nvSpPr>
        <p:spPr/>
        <p:txBody>
          <a:bodyPr>
            <a:normAutofit/>
          </a:bodyPr>
          <a:lstStyle/>
          <a:p>
            <a:r>
              <a:rPr lang="es-MX" sz="2400" dirty="0"/>
              <a:t>Es importante hacerse la prueba si no se siente bien y sospecha COVID-19. </a:t>
            </a:r>
          </a:p>
          <a:p>
            <a:r>
              <a:rPr lang="es-MX" sz="2400" dirty="0"/>
              <a:t>Nuestra compañía tiene información sobre donde se puede ir a hacer la prueba. </a:t>
            </a:r>
            <a:r>
              <a:rPr lang="es-MX" sz="2400" dirty="0">
                <a:solidFill>
                  <a:srgbClr val="FF0000"/>
                </a:solidFill>
              </a:rPr>
              <a:t>(Proporcione la información sobre la prueba) </a:t>
            </a:r>
          </a:p>
          <a:p>
            <a:r>
              <a:rPr lang="es-MX" sz="2400" dirty="0"/>
              <a:t>Es importante que usted comparta con la compañía cuando se empezó a sentir mal, de manera que la compañía pueda empezar una investigación en el lugar de trabajo. </a:t>
            </a:r>
          </a:p>
          <a:p>
            <a:r>
              <a:rPr lang="es-MX" sz="2400" dirty="0"/>
              <a:t>Si se sospecha que la exposición paso en el lugar de trabajo, nuestra compañía tiene una póliza para hacer la prueba. </a:t>
            </a:r>
            <a:r>
              <a:rPr lang="es-MX" sz="2400" dirty="0">
                <a:solidFill>
                  <a:srgbClr val="FF0000"/>
                </a:solidFill>
              </a:rPr>
              <a:t>(Comparta la póliza de la compañía para hacerse la prueba)</a:t>
            </a:r>
          </a:p>
        </p:txBody>
      </p:sp>
      <p:sp>
        <p:nvSpPr>
          <p:cNvPr id="4" name="Slide Number Placeholder 3">
            <a:extLst>
              <a:ext uri="{FF2B5EF4-FFF2-40B4-BE49-F238E27FC236}">
                <a16:creationId xmlns:a16="http://schemas.microsoft.com/office/drawing/2014/main" id="{4EDC37BA-E265-4471-BCFC-48D96B0FE1A9}"/>
              </a:ext>
            </a:extLst>
          </p:cNvPr>
          <p:cNvSpPr>
            <a:spLocks noGrp="1"/>
          </p:cNvSpPr>
          <p:nvPr>
            <p:ph type="sldNum" sz="quarter" idx="12"/>
          </p:nvPr>
        </p:nvSpPr>
        <p:spPr/>
        <p:txBody>
          <a:bodyPr/>
          <a:lstStyle/>
          <a:p>
            <a:fld id="{407B733F-0C21-4884-8F91-526FF1FDED21}" type="slidenum">
              <a:rPr lang="en-US" smtClean="0"/>
              <a:t>25</a:t>
            </a:fld>
            <a:endParaRPr lang="en-US"/>
          </a:p>
        </p:txBody>
      </p:sp>
    </p:spTree>
    <p:extLst>
      <p:ext uri="{BB962C8B-B14F-4D97-AF65-F5344CB8AC3E}">
        <p14:creationId xmlns:p14="http://schemas.microsoft.com/office/powerpoint/2010/main" val="133495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DC5C-7389-45BF-9FFF-C6662CF9A763}"/>
              </a:ext>
            </a:extLst>
          </p:cNvPr>
          <p:cNvSpPr>
            <a:spLocks noGrp="1"/>
          </p:cNvSpPr>
          <p:nvPr>
            <p:ph type="title"/>
          </p:nvPr>
        </p:nvSpPr>
        <p:spPr/>
        <p:txBody>
          <a:bodyPr/>
          <a:lstStyle/>
          <a:p>
            <a:r>
              <a:rPr lang="en-US" dirty="0"/>
              <a:t>5. </a:t>
            </a:r>
            <a:r>
              <a:rPr lang="es-MX" dirty="0"/>
              <a:t>Resultados de la prueba de COVID-19</a:t>
            </a:r>
          </a:p>
        </p:txBody>
      </p:sp>
      <p:pic>
        <p:nvPicPr>
          <p:cNvPr id="1026" name="Picture 2" descr="See the source image">
            <a:extLst>
              <a:ext uri="{FF2B5EF4-FFF2-40B4-BE49-F238E27FC236}">
                <a16:creationId xmlns:a16="http://schemas.microsoft.com/office/drawing/2014/main" id="{B4ECA541-F9BA-436A-9FDD-FC7A7E507C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8755" y="2271605"/>
            <a:ext cx="4696385" cy="31260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9C2B38-4DA2-4B04-A54D-536E8B0FEC6E}"/>
              </a:ext>
            </a:extLst>
          </p:cNvPr>
          <p:cNvSpPr>
            <a:spLocks noGrp="1"/>
          </p:cNvSpPr>
          <p:nvPr>
            <p:ph type="sldNum" sz="quarter" idx="12"/>
          </p:nvPr>
        </p:nvSpPr>
        <p:spPr/>
        <p:txBody>
          <a:bodyPr/>
          <a:lstStyle/>
          <a:p>
            <a:fld id="{407B733F-0C21-4884-8F91-526FF1FDED21}" type="slidenum">
              <a:rPr lang="en-US" smtClean="0"/>
              <a:t>26</a:t>
            </a:fld>
            <a:endParaRPr lang="en-US"/>
          </a:p>
        </p:txBody>
      </p:sp>
    </p:spTree>
    <p:extLst>
      <p:ext uri="{BB962C8B-B14F-4D97-AF65-F5344CB8AC3E}">
        <p14:creationId xmlns:p14="http://schemas.microsoft.com/office/powerpoint/2010/main" val="3672693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7800-A5C1-4BE9-9191-170B4986434B}"/>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1F5CB47B-0280-490D-BC85-D70607C57D0B}"/>
              </a:ext>
            </a:extLst>
          </p:cNvPr>
          <p:cNvSpPr>
            <a:spLocks noGrp="1"/>
          </p:cNvSpPr>
          <p:nvPr>
            <p:ph idx="1"/>
          </p:nvPr>
        </p:nvSpPr>
        <p:spPr/>
        <p:txBody>
          <a:bodyPr>
            <a:noAutofit/>
          </a:bodyPr>
          <a:lstStyle/>
          <a:p>
            <a:r>
              <a:rPr lang="es-MX" sz="2400" dirty="0"/>
              <a:t>Si la prueba de COVID-19 es positiva, mantenga cuarentena y siga las instrucciones de su proveedor medico, o las instrucciones del departamento de salud. </a:t>
            </a:r>
          </a:p>
          <a:p>
            <a:r>
              <a:rPr lang="es-MX" sz="2400" dirty="0"/>
              <a:t>Si la prueba es negativa, pero usted cree que fue expuesto, mantenga cuarentena y siga las instrucciones de su proveedor medico, o las instrucciones del departamento de salud. </a:t>
            </a:r>
          </a:p>
          <a:p>
            <a:r>
              <a:rPr lang="es-MX" sz="2400" dirty="0"/>
              <a:t>Una ves dado de alta por su proveedor medico, por el departamento de salud o a pasado el tiempo de cuarentena, comuníquese con </a:t>
            </a:r>
            <a:r>
              <a:rPr lang="es-MX" sz="2400" dirty="0">
                <a:solidFill>
                  <a:srgbClr val="FF0000"/>
                </a:solidFill>
              </a:rPr>
              <a:t>(proporcione el nombre y numero de teléfono de la persona responsable por el regreso de trabajo del empleado).</a:t>
            </a:r>
          </a:p>
        </p:txBody>
      </p:sp>
      <p:sp>
        <p:nvSpPr>
          <p:cNvPr id="4" name="Slide Number Placeholder 3">
            <a:extLst>
              <a:ext uri="{FF2B5EF4-FFF2-40B4-BE49-F238E27FC236}">
                <a16:creationId xmlns:a16="http://schemas.microsoft.com/office/drawing/2014/main" id="{31182AE9-36AD-415B-B421-6D012B614637}"/>
              </a:ext>
            </a:extLst>
          </p:cNvPr>
          <p:cNvSpPr>
            <a:spLocks noGrp="1"/>
          </p:cNvSpPr>
          <p:nvPr>
            <p:ph type="sldNum" sz="quarter" idx="12"/>
          </p:nvPr>
        </p:nvSpPr>
        <p:spPr/>
        <p:txBody>
          <a:bodyPr/>
          <a:lstStyle/>
          <a:p>
            <a:fld id="{407B733F-0C21-4884-8F91-526FF1FDED21}" type="slidenum">
              <a:rPr lang="en-US" smtClean="0"/>
              <a:t>27</a:t>
            </a:fld>
            <a:endParaRPr lang="en-US"/>
          </a:p>
        </p:txBody>
      </p:sp>
    </p:spTree>
    <p:extLst>
      <p:ext uri="{BB962C8B-B14F-4D97-AF65-F5344CB8AC3E}">
        <p14:creationId xmlns:p14="http://schemas.microsoft.com/office/powerpoint/2010/main" val="1331217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F69B-AC12-4993-89BD-050038721AA5}"/>
              </a:ext>
            </a:extLst>
          </p:cNvPr>
          <p:cNvSpPr>
            <a:spLocks noGrp="1"/>
          </p:cNvSpPr>
          <p:nvPr>
            <p:ph type="title"/>
          </p:nvPr>
        </p:nvSpPr>
        <p:spPr/>
        <p:txBody>
          <a:bodyPr/>
          <a:lstStyle/>
          <a:p>
            <a:r>
              <a:rPr lang="en-US" dirty="0"/>
              <a:t>6. </a:t>
            </a:r>
            <a:r>
              <a:rPr lang="en-US" dirty="0" err="1"/>
              <a:t>Vacunas</a:t>
            </a:r>
            <a:r>
              <a:rPr lang="en-US" dirty="0"/>
              <a:t> </a:t>
            </a:r>
          </a:p>
        </p:txBody>
      </p:sp>
      <p:pic>
        <p:nvPicPr>
          <p:cNvPr id="5" name="Content Placeholder 4">
            <a:extLst>
              <a:ext uri="{FF2B5EF4-FFF2-40B4-BE49-F238E27FC236}">
                <a16:creationId xmlns:a16="http://schemas.microsoft.com/office/drawing/2014/main" id="{8424D940-0B90-4453-A644-B28D8EFDE9FA}"/>
              </a:ext>
            </a:extLst>
          </p:cNvPr>
          <p:cNvPicPr>
            <a:picLocks noGrp="1" noChangeAspect="1"/>
          </p:cNvPicPr>
          <p:nvPr>
            <p:ph idx="1"/>
          </p:nvPr>
        </p:nvPicPr>
        <p:blipFill rotWithShape="1">
          <a:blip r:embed="rId3"/>
          <a:srcRect l="75177" t="28758" r="10233" b="19959"/>
          <a:stretch/>
        </p:blipFill>
        <p:spPr>
          <a:xfrm>
            <a:off x="4081346" y="1832625"/>
            <a:ext cx="4464344" cy="4413242"/>
          </a:xfrm>
        </p:spPr>
      </p:pic>
      <p:sp>
        <p:nvSpPr>
          <p:cNvPr id="6" name="Slide Number Placeholder 5">
            <a:extLst>
              <a:ext uri="{FF2B5EF4-FFF2-40B4-BE49-F238E27FC236}">
                <a16:creationId xmlns:a16="http://schemas.microsoft.com/office/drawing/2014/main" id="{14A12578-9DA5-414D-86E3-A930EE8F3606}"/>
              </a:ext>
            </a:extLst>
          </p:cNvPr>
          <p:cNvSpPr>
            <a:spLocks noGrp="1"/>
          </p:cNvSpPr>
          <p:nvPr>
            <p:ph type="sldNum" sz="quarter" idx="12"/>
          </p:nvPr>
        </p:nvSpPr>
        <p:spPr/>
        <p:txBody>
          <a:bodyPr/>
          <a:lstStyle/>
          <a:p>
            <a:fld id="{407B733F-0C21-4884-8F91-526FF1FDED21}" type="slidenum">
              <a:rPr lang="en-US" smtClean="0"/>
              <a:t>28</a:t>
            </a:fld>
            <a:endParaRPr lang="en-US"/>
          </a:p>
        </p:txBody>
      </p:sp>
    </p:spTree>
    <p:extLst>
      <p:ext uri="{BB962C8B-B14F-4D97-AF65-F5344CB8AC3E}">
        <p14:creationId xmlns:p14="http://schemas.microsoft.com/office/powerpoint/2010/main" val="299317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7097-3464-4F48-8D77-68C811A6EDF0}"/>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F86797BF-3FED-45A4-8AB4-5AB0D721D2D6}"/>
              </a:ext>
            </a:extLst>
          </p:cNvPr>
          <p:cNvSpPr>
            <a:spLocks noGrp="1"/>
          </p:cNvSpPr>
          <p:nvPr>
            <p:ph idx="1"/>
          </p:nvPr>
        </p:nvSpPr>
        <p:spPr/>
        <p:txBody>
          <a:bodyPr>
            <a:normAutofit fontScale="92500"/>
          </a:bodyPr>
          <a:lstStyle/>
          <a:p>
            <a:r>
              <a:rPr lang="es-MX" sz="2400" dirty="0">
                <a:solidFill>
                  <a:schemeClr val="tx1"/>
                </a:solidFill>
              </a:rPr>
              <a:t>Una manera importante de ayudar a disminuir la transmisión de COVID-19 es por medio de las vacunas. </a:t>
            </a:r>
          </a:p>
          <a:p>
            <a:r>
              <a:rPr lang="es-MX" sz="2400" dirty="0">
                <a:solidFill>
                  <a:schemeClr val="tx1"/>
                </a:solidFill>
              </a:rPr>
              <a:t>Las vacunas del COVID-19 son seguras y eficaces.</a:t>
            </a:r>
          </a:p>
          <a:p>
            <a:r>
              <a:rPr lang="es-MX" sz="2400" dirty="0">
                <a:solidFill>
                  <a:schemeClr val="tx1"/>
                </a:solidFill>
              </a:rPr>
              <a:t>Puede que sienta síntomas después de haber recibido su vacuna que pueden incluir el brazo adolorido, dolores, fatiga o fiebre por unos días después de haber recibido la vacuna. El hecho de que tengan estas reacciones no significa que la vacuna le ocasiono el COVID-19.  Las reacciones son efectos comunes de cualquier vacuna, y quieren significar que las defensas del cuerpo se están activando para protegerlo del virus. Los efectos van a desaparecer después de unos días y no son dañinos. </a:t>
            </a:r>
          </a:p>
          <a:p>
            <a:r>
              <a:rPr lang="es-MX" sz="2400" dirty="0">
                <a:solidFill>
                  <a:schemeClr val="tx1"/>
                </a:solidFill>
              </a:rPr>
              <a:t>Aunque este vacunado, siga las instrucciones de los departamentos locales y estatales de salud (para el uso de cubrebocas, de tomar la prueba y otras recomendaciones).  </a:t>
            </a:r>
            <a:endParaRPr lang="en-US" dirty="0">
              <a:solidFill>
                <a:schemeClr val="tx1"/>
              </a:solidFill>
            </a:endParaRPr>
          </a:p>
        </p:txBody>
      </p:sp>
      <p:sp>
        <p:nvSpPr>
          <p:cNvPr id="4" name="Slide Number Placeholder 3">
            <a:extLst>
              <a:ext uri="{FF2B5EF4-FFF2-40B4-BE49-F238E27FC236}">
                <a16:creationId xmlns:a16="http://schemas.microsoft.com/office/drawing/2014/main" id="{41604393-B85E-45BF-8D1A-35B0EE954331}"/>
              </a:ext>
            </a:extLst>
          </p:cNvPr>
          <p:cNvSpPr>
            <a:spLocks noGrp="1"/>
          </p:cNvSpPr>
          <p:nvPr>
            <p:ph type="sldNum" sz="quarter" idx="12"/>
          </p:nvPr>
        </p:nvSpPr>
        <p:spPr/>
        <p:txBody>
          <a:bodyPr/>
          <a:lstStyle/>
          <a:p>
            <a:fld id="{407B733F-0C21-4884-8F91-526FF1FDED21}" type="slidenum">
              <a:rPr lang="en-US" smtClean="0"/>
              <a:t>29</a:t>
            </a:fld>
            <a:endParaRPr lang="en-US"/>
          </a:p>
        </p:txBody>
      </p:sp>
    </p:spTree>
    <p:extLst>
      <p:ext uri="{BB962C8B-B14F-4D97-AF65-F5344CB8AC3E}">
        <p14:creationId xmlns:p14="http://schemas.microsoft.com/office/powerpoint/2010/main" val="314919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2BD5-C3A1-457F-A674-CECD8F7AFCD8}"/>
              </a:ext>
            </a:extLst>
          </p:cNvPr>
          <p:cNvSpPr>
            <a:spLocks noGrp="1"/>
          </p:cNvSpPr>
          <p:nvPr>
            <p:ph type="title"/>
          </p:nvPr>
        </p:nvSpPr>
        <p:spPr/>
        <p:txBody>
          <a:bodyPr/>
          <a:lstStyle/>
          <a:p>
            <a:r>
              <a:rPr lang="es-MX" dirty="0"/>
              <a:t>Notas para el supervisor</a:t>
            </a:r>
            <a:r>
              <a:rPr lang="en-US" dirty="0"/>
              <a:t>:</a:t>
            </a:r>
          </a:p>
        </p:txBody>
      </p:sp>
      <p:sp>
        <p:nvSpPr>
          <p:cNvPr id="3" name="Content Placeholder 2">
            <a:extLst>
              <a:ext uri="{FF2B5EF4-FFF2-40B4-BE49-F238E27FC236}">
                <a16:creationId xmlns:a16="http://schemas.microsoft.com/office/drawing/2014/main" id="{511486D9-D6FE-4F67-B4DC-22A2A538CA89}"/>
              </a:ext>
            </a:extLst>
          </p:cNvPr>
          <p:cNvSpPr>
            <a:spLocks noGrp="1"/>
          </p:cNvSpPr>
          <p:nvPr>
            <p:ph idx="1"/>
          </p:nvPr>
        </p:nvSpPr>
        <p:spPr/>
        <p:txBody>
          <a:bodyPr>
            <a:normAutofit lnSpcReduction="10000"/>
          </a:bodyPr>
          <a:lstStyle/>
          <a:p>
            <a:r>
              <a:rPr lang="es-MX" dirty="0"/>
              <a:t>Preséntese al grupo </a:t>
            </a:r>
            <a:r>
              <a:rPr lang="es-MX" dirty="0">
                <a:solidFill>
                  <a:srgbClr val="FF0000"/>
                </a:solidFill>
              </a:rPr>
              <a:t>(de su nombre)</a:t>
            </a:r>
          </a:p>
          <a:p>
            <a:r>
              <a:rPr lang="es-MX" dirty="0"/>
              <a:t>El día de hoy vamos a repasar unos elementos del programa de prevención de COVID-19 de nuestra compañía. </a:t>
            </a:r>
          </a:p>
          <a:p>
            <a:r>
              <a:rPr lang="es-MX" dirty="0"/>
              <a:t>Vamos a incluir lo siguiente:</a:t>
            </a:r>
          </a:p>
          <a:p>
            <a:r>
              <a:rPr lang="es-MX" dirty="0"/>
              <a:t>1. Que es el COVID-19, los síntomas y como se transmite </a:t>
            </a:r>
          </a:p>
          <a:p>
            <a:r>
              <a:rPr lang="es-MX" dirty="0"/>
              <a:t>2. Pasos para mantenerlo seguro en el lugar de trabajo </a:t>
            </a:r>
          </a:p>
          <a:p>
            <a:r>
              <a:rPr lang="es-MX" dirty="0"/>
              <a:t>3. Que hacer si no se siente bien y sospecha que tiene COVID-19</a:t>
            </a:r>
          </a:p>
          <a:p>
            <a:r>
              <a:rPr lang="es-MX" dirty="0"/>
              <a:t>4. Ausencia por enfermedad y otros beneficios</a:t>
            </a:r>
          </a:p>
          <a:p>
            <a:r>
              <a:rPr lang="es-MX" dirty="0"/>
              <a:t>5. Hacerse la prueba de COVID-19</a:t>
            </a:r>
          </a:p>
          <a:p>
            <a:r>
              <a:rPr lang="es-MX" dirty="0"/>
              <a:t>6. Información sobre las vacunas</a:t>
            </a:r>
          </a:p>
          <a:p>
            <a:endParaRPr lang="en-US" dirty="0"/>
          </a:p>
        </p:txBody>
      </p:sp>
      <p:sp>
        <p:nvSpPr>
          <p:cNvPr id="4" name="Slide Number Placeholder 3">
            <a:extLst>
              <a:ext uri="{FF2B5EF4-FFF2-40B4-BE49-F238E27FC236}">
                <a16:creationId xmlns:a16="http://schemas.microsoft.com/office/drawing/2014/main" id="{0CDA6E91-E2CC-40B0-9B7A-9EDC6DF8D291}"/>
              </a:ext>
            </a:extLst>
          </p:cNvPr>
          <p:cNvSpPr>
            <a:spLocks noGrp="1"/>
          </p:cNvSpPr>
          <p:nvPr>
            <p:ph type="sldNum" sz="quarter" idx="12"/>
          </p:nvPr>
        </p:nvSpPr>
        <p:spPr/>
        <p:txBody>
          <a:bodyPr/>
          <a:lstStyle/>
          <a:p>
            <a:fld id="{407B733F-0C21-4884-8F91-526FF1FDED21}" type="slidenum">
              <a:rPr lang="en-US" smtClean="0"/>
              <a:t>3</a:t>
            </a:fld>
            <a:endParaRPr lang="en-US"/>
          </a:p>
        </p:txBody>
      </p:sp>
    </p:spTree>
    <p:extLst>
      <p:ext uri="{BB962C8B-B14F-4D97-AF65-F5344CB8AC3E}">
        <p14:creationId xmlns:p14="http://schemas.microsoft.com/office/powerpoint/2010/main" val="423114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69E67-94C4-4135-8BF5-9C4B634CDB55}"/>
              </a:ext>
            </a:extLst>
          </p:cNvPr>
          <p:cNvSpPr>
            <a:spLocks noGrp="1"/>
          </p:cNvSpPr>
          <p:nvPr>
            <p:ph type="title"/>
          </p:nvPr>
        </p:nvSpPr>
        <p:spPr>
          <a:xfrm>
            <a:off x="1667124" y="1978243"/>
            <a:ext cx="10058400" cy="1450757"/>
          </a:xfrm>
        </p:spPr>
        <p:txBody>
          <a:bodyPr/>
          <a:lstStyle/>
          <a:p>
            <a:r>
              <a:rPr lang="es-MX" b="0" dirty="0">
                <a:solidFill>
                  <a:srgbClr val="282828"/>
                </a:solidFill>
                <a:effectLst/>
              </a:rPr>
              <a:t>¡</a:t>
            </a:r>
            <a:r>
              <a:rPr lang="es-MX" dirty="0"/>
              <a:t>Gracias por su participación!</a:t>
            </a:r>
          </a:p>
        </p:txBody>
      </p:sp>
      <p:sp>
        <p:nvSpPr>
          <p:cNvPr id="2" name="Slide Number Placeholder 1">
            <a:extLst>
              <a:ext uri="{FF2B5EF4-FFF2-40B4-BE49-F238E27FC236}">
                <a16:creationId xmlns:a16="http://schemas.microsoft.com/office/drawing/2014/main" id="{D4FB28E9-1823-463F-A9D4-7EB620E15E86}"/>
              </a:ext>
            </a:extLst>
          </p:cNvPr>
          <p:cNvSpPr>
            <a:spLocks noGrp="1"/>
          </p:cNvSpPr>
          <p:nvPr>
            <p:ph type="sldNum" sz="quarter" idx="12"/>
          </p:nvPr>
        </p:nvSpPr>
        <p:spPr/>
        <p:txBody>
          <a:bodyPr/>
          <a:lstStyle/>
          <a:p>
            <a:fld id="{407B733F-0C21-4884-8F91-526FF1FDED21}" type="slidenum">
              <a:rPr lang="en-US" smtClean="0"/>
              <a:t>30</a:t>
            </a:fld>
            <a:endParaRPr lang="en-US"/>
          </a:p>
        </p:txBody>
      </p:sp>
      <p:pic>
        <p:nvPicPr>
          <p:cNvPr id="5" name="Content Placeholder 6" descr="Graphical user interface&#10;&#10;Description automatically generated with low confidence">
            <a:extLst>
              <a:ext uri="{FF2B5EF4-FFF2-40B4-BE49-F238E27FC236}">
                <a16:creationId xmlns:a16="http://schemas.microsoft.com/office/drawing/2014/main" id="{FFBAE749-A1BB-4976-98F1-1473CC68C626}"/>
              </a:ext>
            </a:extLst>
          </p:cNvPr>
          <p:cNvPicPr>
            <a:picLocks noChangeAspect="1"/>
          </p:cNvPicPr>
          <p:nvPr/>
        </p:nvPicPr>
        <p:blipFill>
          <a:blip r:embed="rId2"/>
          <a:stretch>
            <a:fillRect/>
          </a:stretch>
        </p:blipFill>
        <p:spPr>
          <a:xfrm>
            <a:off x="5620376" y="4327228"/>
            <a:ext cx="6105148" cy="1234329"/>
          </a:xfrm>
          <a:prstGeom prst="rect">
            <a:avLst/>
          </a:prstGeom>
        </p:spPr>
      </p:pic>
      <p:pic>
        <p:nvPicPr>
          <p:cNvPr id="6" name="Picture 5" descr="C:\Users\anna\Desktop\AGSlogoHorzCMYK.jpg">
            <a:extLst>
              <a:ext uri="{FF2B5EF4-FFF2-40B4-BE49-F238E27FC236}">
                <a16:creationId xmlns:a16="http://schemas.microsoft.com/office/drawing/2014/main" id="{07CC3E04-5984-4204-A5CF-40EAC565A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3427" y="4100857"/>
            <a:ext cx="4217136" cy="1658674"/>
          </a:xfrm>
          <a:prstGeom prst="rect">
            <a:avLst/>
          </a:prstGeom>
          <a:noFill/>
          <a:ln>
            <a:noFill/>
          </a:ln>
        </p:spPr>
      </p:pic>
      <p:sp>
        <p:nvSpPr>
          <p:cNvPr id="7" name="TextBox 6">
            <a:extLst>
              <a:ext uri="{FF2B5EF4-FFF2-40B4-BE49-F238E27FC236}">
                <a16:creationId xmlns:a16="http://schemas.microsoft.com/office/drawing/2014/main" id="{5775877A-2D55-4E61-9376-46FC217460D5}"/>
              </a:ext>
            </a:extLst>
          </p:cNvPr>
          <p:cNvSpPr txBox="1"/>
          <p:nvPr/>
        </p:nvSpPr>
        <p:spPr>
          <a:xfrm>
            <a:off x="970156" y="475389"/>
            <a:ext cx="10058399" cy="830997"/>
          </a:xfrm>
          <a:prstGeom prst="rect">
            <a:avLst/>
          </a:prstGeom>
          <a:noFill/>
        </p:spPr>
        <p:txBody>
          <a:bodyPr wrap="square">
            <a:spAutoFit/>
          </a:bodyPr>
          <a:lstStyle/>
          <a:p>
            <a:pPr algn="ctr"/>
            <a:r>
              <a:rPr lang="en-US" sz="4800" b="0" i="0" dirty="0">
                <a:solidFill>
                  <a:srgbClr val="202124"/>
                </a:solidFill>
                <a:effectLst/>
                <a:latin typeface="+mj-lt"/>
              </a:rPr>
              <a:t>¿</a:t>
            </a:r>
            <a:r>
              <a:rPr lang="es-MX" sz="4800" dirty="0">
                <a:latin typeface="+mj-lt"/>
              </a:rPr>
              <a:t>Preguntas</a:t>
            </a:r>
            <a:r>
              <a:rPr lang="en-US" sz="4800" dirty="0">
                <a:latin typeface="+mj-lt"/>
              </a:rPr>
              <a:t>?</a:t>
            </a:r>
            <a:endParaRPr lang="es-MX" sz="4800" dirty="0">
              <a:latin typeface="+mj-lt"/>
            </a:endParaRPr>
          </a:p>
        </p:txBody>
      </p:sp>
    </p:spTree>
    <p:extLst>
      <p:ext uri="{BB962C8B-B14F-4D97-AF65-F5344CB8AC3E}">
        <p14:creationId xmlns:p14="http://schemas.microsoft.com/office/powerpoint/2010/main" val="133033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dirty="0" err="1"/>
              <a:t>Deje</a:t>
            </a:r>
            <a:r>
              <a:rPr lang="en-US" sz="4400" dirty="0"/>
              <a:t> </a:t>
            </a:r>
            <a:r>
              <a:rPr lang="en-US" sz="4400" dirty="0" err="1"/>
              <a:t>en</a:t>
            </a:r>
            <a:r>
              <a:rPr lang="en-US" sz="4400" dirty="0"/>
              <a:t> </a:t>
            </a:r>
            <a:r>
              <a:rPr lang="en-US" sz="4400" dirty="0" err="1"/>
              <a:t>blanco</a:t>
            </a:r>
            <a:endParaRPr lang="en-US" sz="4400" dirty="0"/>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31</a:t>
            </a:fld>
            <a:endParaRPr lang="en-US"/>
          </a:p>
        </p:txBody>
      </p:sp>
    </p:spTree>
    <p:extLst>
      <p:ext uri="{BB962C8B-B14F-4D97-AF65-F5344CB8AC3E}">
        <p14:creationId xmlns:p14="http://schemas.microsoft.com/office/powerpoint/2010/main" val="316737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668A-815B-4CB6-B0F6-94DE6DE8D0D8}"/>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A1D99649-2201-4EBC-A7E4-1ACA9E8E7CA4}"/>
              </a:ext>
            </a:extLst>
          </p:cNvPr>
          <p:cNvSpPr>
            <a:spLocks noGrp="1"/>
          </p:cNvSpPr>
          <p:nvPr>
            <p:ph idx="1"/>
          </p:nvPr>
        </p:nvSpPr>
        <p:spPr/>
        <p:txBody>
          <a:bodyPr/>
          <a:lstStyle/>
          <a:p>
            <a:r>
              <a:rPr lang="es-MX" dirty="0"/>
              <a:t>Pregunte si los empleados tienen alguna pregunta.</a:t>
            </a:r>
          </a:p>
          <a:p>
            <a:r>
              <a:rPr lang="es-MX" dirty="0"/>
              <a:t>Proporcione recursos y materiales si están disponibles para mantener a los empleados seguros, esto puede incluir: </a:t>
            </a:r>
          </a:p>
          <a:p>
            <a:r>
              <a:rPr lang="es-MX" dirty="0"/>
              <a:t>Ubicación y/o copia del Programa de Prevención de COVID-19</a:t>
            </a:r>
          </a:p>
          <a:p>
            <a:r>
              <a:rPr lang="es-MX" dirty="0"/>
              <a:t>Copia de las póliza y beneficios de ausencia por enfermedad</a:t>
            </a:r>
          </a:p>
          <a:p>
            <a:r>
              <a:rPr lang="es-MX" dirty="0"/>
              <a:t>Otra información de vacunas y prevención de COVID-19</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0C1F6C-F5FA-41A9-9511-00494DD38BB9}"/>
              </a:ext>
            </a:extLst>
          </p:cNvPr>
          <p:cNvSpPr>
            <a:spLocks noGrp="1"/>
          </p:cNvSpPr>
          <p:nvPr>
            <p:ph type="sldNum" sz="quarter" idx="12"/>
          </p:nvPr>
        </p:nvSpPr>
        <p:spPr/>
        <p:txBody>
          <a:bodyPr/>
          <a:lstStyle/>
          <a:p>
            <a:fld id="{407B733F-0C21-4884-8F91-526FF1FDED21}" type="slidenum">
              <a:rPr lang="en-US" smtClean="0"/>
              <a:t>32</a:t>
            </a:fld>
            <a:endParaRPr lang="en-US"/>
          </a:p>
        </p:txBody>
      </p:sp>
      <p:sp>
        <p:nvSpPr>
          <p:cNvPr id="6" name="TextBox 5">
            <a:extLst>
              <a:ext uri="{FF2B5EF4-FFF2-40B4-BE49-F238E27FC236}">
                <a16:creationId xmlns:a16="http://schemas.microsoft.com/office/drawing/2014/main" id="{E06A6666-BBB4-4BA0-ACAC-8C059E57D83C}"/>
              </a:ext>
            </a:extLst>
          </p:cNvPr>
          <p:cNvSpPr txBox="1"/>
          <p:nvPr/>
        </p:nvSpPr>
        <p:spPr>
          <a:xfrm>
            <a:off x="3387933" y="5241110"/>
            <a:ext cx="5477093" cy="923330"/>
          </a:xfrm>
          <a:prstGeom prst="rect">
            <a:avLst/>
          </a:prstGeom>
          <a:noFill/>
        </p:spPr>
        <p:txBody>
          <a:bodyPr wrap="square">
            <a:spAutoFit/>
          </a:bodyPr>
          <a:lstStyle/>
          <a:p>
            <a:pPr algn="ctr"/>
            <a:r>
              <a:rPr lang="es-MX" i="1" dirty="0">
                <a:latin typeface="Garamond" panose="02020404030301010803" pitchFamily="18" charset="0"/>
              </a:rPr>
              <a:t>Materiales p</a:t>
            </a:r>
            <a:r>
              <a:rPr lang="es-MX" sz="1800" b="0" i="1" u="none" strike="noStrike" baseline="0" dirty="0">
                <a:latin typeface="Garamond" panose="02020404030301010803" pitchFamily="18" charset="0"/>
              </a:rPr>
              <a:t>roducidos con el apoyo de Western Center </a:t>
            </a:r>
            <a:r>
              <a:rPr lang="es-MX" sz="1800" b="0" i="1" u="none" strike="noStrike" baseline="0" dirty="0" err="1">
                <a:latin typeface="Garamond" panose="02020404030301010803" pitchFamily="18" charset="0"/>
              </a:rPr>
              <a:t>for</a:t>
            </a:r>
            <a:r>
              <a:rPr lang="es-MX" sz="1800" b="0" i="1" u="none" strike="noStrike" baseline="0" dirty="0">
                <a:latin typeface="Garamond" panose="02020404030301010803" pitchFamily="18" charset="0"/>
              </a:rPr>
              <a:t> </a:t>
            </a:r>
            <a:r>
              <a:rPr lang="es-MX" sz="1800" b="0" i="1" u="none" strike="noStrike" baseline="0" dirty="0" err="1">
                <a:latin typeface="Garamond" panose="02020404030301010803" pitchFamily="18" charset="0"/>
              </a:rPr>
              <a:t>Agricultural</a:t>
            </a:r>
            <a:r>
              <a:rPr lang="es-MX" sz="1800" b="0" i="1" u="none" strike="noStrike" baseline="0" dirty="0">
                <a:latin typeface="Garamond" panose="02020404030301010803" pitchFamily="18" charset="0"/>
              </a:rPr>
              <a:t> </a:t>
            </a:r>
            <a:r>
              <a:rPr lang="es-MX" sz="1800" b="0" i="1" u="none" strike="noStrike" baseline="0" dirty="0" err="1">
                <a:latin typeface="Garamond" panose="02020404030301010803" pitchFamily="18" charset="0"/>
              </a:rPr>
              <a:t>Health</a:t>
            </a:r>
            <a:r>
              <a:rPr lang="es-MX" sz="1800" b="0" i="1" u="none" strike="noStrike" baseline="0" dirty="0">
                <a:latin typeface="Garamond" panose="02020404030301010803" pitchFamily="18" charset="0"/>
              </a:rPr>
              <a:t> and Safety </a:t>
            </a:r>
            <a:r>
              <a:rPr lang="es-MX" i="1" dirty="0">
                <a:latin typeface="Garamond" panose="02020404030301010803" pitchFamily="18" charset="0"/>
              </a:rPr>
              <a:t>con apoyo financiero de </a:t>
            </a:r>
            <a:r>
              <a:rPr lang="es-MX" sz="1800" b="0" i="1" u="none" strike="noStrike" baseline="0" dirty="0">
                <a:latin typeface="Garamond" panose="02020404030301010803" pitchFamily="18" charset="0"/>
              </a:rPr>
              <a:t>Labor </a:t>
            </a:r>
            <a:r>
              <a:rPr lang="es-MX" sz="1800" b="0" i="1" u="none" strike="noStrike" baseline="0" dirty="0" err="1">
                <a:latin typeface="Garamond" panose="02020404030301010803" pitchFamily="18" charset="0"/>
              </a:rPr>
              <a:t>Workforce</a:t>
            </a:r>
            <a:r>
              <a:rPr lang="es-MX" sz="1800" b="0" i="1" u="none" strike="noStrike" baseline="0" dirty="0">
                <a:latin typeface="Garamond" panose="02020404030301010803" pitchFamily="18" charset="0"/>
              </a:rPr>
              <a:t> </a:t>
            </a:r>
            <a:r>
              <a:rPr lang="es-MX" sz="1800" b="0" i="1" u="none" strike="noStrike" baseline="0" dirty="0" err="1">
                <a:latin typeface="Garamond" panose="02020404030301010803" pitchFamily="18" charset="0"/>
              </a:rPr>
              <a:t>Development</a:t>
            </a:r>
            <a:r>
              <a:rPr lang="es-MX" sz="1800" b="0" i="1" u="none" strike="noStrike" baseline="0" dirty="0">
                <a:latin typeface="Garamond" panose="02020404030301010803" pitchFamily="18" charset="0"/>
              </a:rPr>
              <a:t> Agency.</a:t>
            </a:r>
            <a:endParaRPr lang="es-MX" sz="1800" i="1" dirty="0">
              <a:latin typeface="Garamond" panose="02020404030301010803" pitchFamily="18" charset="0"/>
            </a:endParaRPr>
          </a:p>
        </p:txBody>
      </p:sp>
    </p:spTree>
    <p:extLst>
      <p:ext uri="{BB962C8B-B14F-4D97-AF65-F5344CB8AC3E}">
        <p14:creationId xmlns:p14="http://schemas.microsoft.com/office/powerpoint/2010/main" val="365245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C658-7FC7-48AD-B7DC-6C628F23C7F2}"/>
              </a:ext>
            </a:extLst>
          </p:cNvPr>
          <p:cNvSpPr>
            <a:spLocks noGrp="1"/>
          </p:cNvSpPr>
          <p:nvPr>
            <p:ph type="title"/>
          </p:nvPr>
        </p:nvSpPr>
        <p:spPr/>
        <p:txBody>
          <a:bodyPr/>
          <a:lstStyle/>
          <a:p>
            <a:r>
              <a:rPr lang="en-US" dirty="0">
                <a:solidFill>
                  <a:schemeClr val="tx1"/>
                </a:solidFill>
              </a:rPr>
              <a:t>1. SARS-COV2</a:t>
            </a:r>
          </a:p>
        </p:txBody>
      </p:sp>
      <p:sp>
        <p:nvSpPr>
          <p:cNvPr id="6" name="Content Placeholder 5">
            <a:extLst>
              <a:ext uri="{FF2B5EF4-FFF2-40B4-BE49-F238E27FC236}">
                <a16:creationId xmlns:a16="http://schemas.microsoft.com/office/drawing/2014/main" id="{9549F5B6-CEAB-4B56-9452-8FB94E3D22CA}"/>
              </a:ext>
            </a:extLst>
          </p:cNvPr>
          <p:cNvSpPr>
            <a:spLocks noGrp="1"/>
          </p:cNvSpPr>
          <p:nvPr>
            <p:ph idx="1"/>
          </p:nvPr>
        </p:nvSpPr>
        <p:spPr>
          <a:xfrm>
            <a:off x="1097280" y="1845734"/>
            <a:ext cx="5897880" cy="4023360"/>
          </a:xfrm>
        </p:spPr>
        <p:txBody>
          <a:bodyPr/>
          <a:lstStyle/>
          <a:p>
            <a:pPr lvl="1">
              <a:buFont typeface="Arial" panose="020B0604020202020204" pitchFamily="34" charset="0"/>
              <a:buChar char="•"/>
            </a:pPr>
            <a:r>
              <a:rPr lang="es-MX" sz="3200" dirty="0"/>
              <a:t>Tipo - Corona virus, por su forma.</a:t>
            </a:r>
          </a:p>
          <a:p>
            <a:pPr lvl="1">
              <a:buFont typeface="Arial" panose="020B0604020202020204" pitchFamily="34" charset="0"/>
              <a:buChar char="•"/>
            </a:pPr>
            <a:r>
              <a:rPr lang="es-MX" sz="3200" dirty="0"/>
              <a:t>Causas del COVID-19</a:t>
            </a:r>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B564CAE-71FD-47D6-B377-E9B5E53BB9C8}"/>
              </a:ext>
            </a:extLst>
          </p:cNvPr>
          <p:cNvSpPr>
            <a:spLocks noGrp="1"/>
          </p:cNvSpPr>
          <p:nvPr>
            <p:ph type="sldNum" sz="quarter" idx="12"/>
          </p:nvPr>
        </p:nvSpPr>
        <p:spPr/>
        <p:txBody>
          <a:bodyPr/>
          <a:lstStyle/>
          <a:p>
            <a:fld id="{407B733F-0C21-4884-8F91-526FF1FDED21}" type="slidenum">
              <a:rPr lang="en-US" smtClean="0"/>
              <a:t>4</a:t>
            </a:fld>
            <a:endParaRPr lang="en-US"/>
          </a:p>
        </p:txBody>
      </p:sp>
      <p:pic>
        <p:nvPicPr>
          <p:cNvPr id="5" name="Picture 2">
            <a:extLst>
              <a:ext uri="{FF2B5EF4-FFF2-40B4-BE49-F238E27FC236}">
                <a16:creationId xmlns:a16="http://schemas.microsoft.com/office/drawing/2014/main" id="{9CBF4DE5-94DD-4E4E-8838-FFA069B9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055" y="2855549"/>
            <a:ext cx="5317415" cy="3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3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88C7-E8B4-4E75-BBFF-D5859E382DB8}"/>
              </a:ext>
            </a:extLst>
          </p:cNvPr>
          <p:cNvSpPr>
            <a:spLocks noGrp="1"/>
          </p:cNvSpPr>
          <p:nvPr>
            <p:ph type="title"/>
          </p:nvPr>
        </p:nvSpPr>
        <p:spPr/>
        <p:txBody>
          <a:bodyPr/>
          <a:lstStyle/>
          <a:p>
            <a:r>
              <a:rPr lang="es-MX" dirty="0"/>
              <a:t>Notas para el supervisor</a:t>
            </a:r>
            <a:r>
              <a:rPr lang="en-US" dirty="0"/>
              <a:t>:</a:t>
            </a:r>
          </a:p>
        </p:txBody>
      </p:sp>
      <p:sp>
        <p:nvSpPr>
          <p:cNvPr id="4" name="Slide Number Placeholder 3">
            <a:extLst>
              <a:ext uri="{FF2B5EF4-FFF2-40B4-BE49-F238E27FC236}">
                <a16:creationId xmlns:a16="http://schemas.microsoft.com/office/drawing/2014/main" id="{CD9B8D92-6B09-4A3F-8DD7-B7915D5C75C1}"/>
              </a:ext>
            </a:extLst>
          </p:cNvPr>
          <p:cNvSpPr>
            <a:spLocks noGrp="1"/>
          </p:cNvSpPr>
          <p:nvPr>
            <p:ph type="sldNum" sz="quarter" idx="12"/>
          </p:nvPr>
        </p:nvSpPr>
        <p:spPr/>
        <p:txBody>
          <a:bodyPr/>
          <a:lstStyle/>
          <a:p>
            <a:fld id="{407B733F-0C21-4884-8F91-526FF1FDED21}" type="slidenum">
              <a:rPr lang="en-US" smtClean="0"/>
              <a:t>5</a:t>
            </a:fld>
            <a:endParaRPr lang="en-US"/>
          </a:p>
        </p:txBody>
      </p:sp>
      <p:sp>
        <p:nvSpPr>
          <p:cNvPr id="6" name="TextBox 5">
            <a:extLst>
              <a:ext uri="{FF2B5EF4-FFF2-40B4-BE49-F238E27FC236}">
                <a16:creationId xmlns:a16="http://schemas.microsoft.com/office/drawing/2014/main" id="{F8132BE4-A722-4080-AED7-2732FDD27D9F}"/>
              </a:ext>
            </a:extLst>
          </p:cNvPr>
          <p:cNvSpPr txBox="1"/>
          <p:nvPr/>
        </p:nvSpPr>
        <p:spPr>
          <a:xfrm>
            <a:off x="1097280" y="2274837"/>
            <a:ext cx="9932670" cy="3046988"/>
          </a:xfrm>
          <a:prstGeom prst="rect">
            <a:avLst/>
          </a:prstGeom>
          <a:noFill/>
        </p:spPr>
        <p:txBody>
          <a:bodyPr wrap="square">
            <a:spAutoFit/>
          </a:bodyPr>
          <a:lstStyle/>
          <a:p>
            <a:r>
              <a:rPr lang="es-MX" sz="2400" dirty="0">
                <a:latin typeface="+mj-lt"/>
              </a:rPr>
              <a:t>Vamos a empezar aprendiendo un poco sobre el virus que causo esta pandemia, se llama SARS-COV-2 , y la enfermedad que causa se llama COVID-19.</a:t>
            </a:r>
          </a:p>
          <a:p>
            <a:endParaRPr lang="es-MX" sz="2400" dirty="0">
              <a:latin typeface="+mj-lt"/>
            </a:endParaRPr>
          </a:p>
          <a:p>
            <a:r>
              <a:rPr lang="es-MX" sz="2400" dirty="0">
                <a:latin typeface="+mj-lt"/>
              </a:rPr>
              <a:t>CO = Corona, el nombre dado por que el virus es redondo con proteínas de pico en la “capa” o corona  </a:t>
            </a:r>
          </a:p>
          <a:p>
            <a:r>
              <a:rPr lang="es-MX" sz="2400" dirty="0">
                <a:latin typeface="+mj-lt"/>
              </a:rPr>
              <a:t>VI = virus</a:t>
            </a:r>
          </a:p>
          <a:p>
            <a:r>
              <a:rPr lang="es-MX" sz="2400" dirty="0">
                <a:latin typeface="+mj-lt"/>
              </a:rPr>
              <a:t>D = enfermedad</a:t>
            </a:r>
          </a:p>
          <a:p>
            <a:r>
              <a:rPr lang="es-MX" sz="2400" dirty="0">
                <a:latin typeface="+mj-lt"/>
              </a:rPr>
              <a:t>19 = el a</a:t>
            </a:r>
            <a:r>
              <a:rPr lang="en-US" sz="2400" i="0" dirty="0">
                <a:effectLst/>
                <a:latin typeface="+mj-lt"/>
              </a:rPr>
              <a:t>ñ</a:t>
            </a:r>
            <a:r>
              <a:rPr lang="es-MX" sz="2400" dirty="0">
                <a:latin typeface="+mj-lt"/>
              </a:rPr>
              <a:t>o que el virus se descubrió </a:t>
            </a:r>
          </a:p>
        </p:txBody>
      </p:sp>
    </p:spTree>
    <p:extLst>
      <p:ext uri="{BB962C8B-B14F-4D97-AF65-F5344CB8AC3E}">
        <p14:creationId xmlns:p14="http://schemas.microsoft.com/office/powerpoint/2010/main" val="352311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FF0D-9CB6-4A07-9FEC-2CE4F9F86D49}"/>
              </a:ext>
            </a:extLst>
          </p:cNvPr>
          <p:cNvSpPr>
            <a:spLocks noGrp="1"/>
          </p:cNvSpPr>
          <p:nvPr>
            <p:ph type="title"/>
          </p:nvPr>
        </p:nvSpPr>
        <p:spPr/>
        <p:txBody>
          <a:bodyPr/>
          <a:lstStyle/>
          <a:p>
            <a:r>
              <a:rPr lang="en-US" dirty="0"/>
              <a:t>1. </a:t>
            </a:r>
            <a:r>
              <a:rPr lang="en-US" sz="4800" b="0" i="0" dirty="0">
                <a:solidFill>
                  <a:srgbClr val="202124"/>
                </a:solidFill>
                <a:effectLst/>
                <a:latin typeface="+mj-lt"/>
              </a:rPr>
              <a:t>¿</a:t>
            </a:r>
            <a:r>
              <a:rPr lang="es-MX" dirty="0"/>
              <a:t>Cómo se transmite</a:t>
            </a:r>
            <a:r>
              <a:rPr lang="en-US" dirty="0"/>
              <a:t>?</a:t>
            </a:r>
          </a:p>
        </p:txBody>
      </p:sp>
      <p:sp>
        <p:nvSpPr>
          <p:cNvPr id="4" name="Slide Number Placeholder 3">
            <a:extLst>
              <a:ext uri="{FF2B5EF4-FFF2-40B4-BE49-F238E27FC236}">
                <a16:creationId xmlns:a16="http://schemas.microsoft.com/office/drawing/2014/main" id="{6B643C2C-46B2-4B41-A077-D74D3E4B9903}"/>
              </a:ext>
            </a:extLst>
          </p:cNvPr>
          <p:cNvSpPr>
            <a:spLocks noGrp="1"/>
          </p:cNvSpPr>
          <p:nvPr>
            <p:ph type="sldNum" sz="quarter" idx="12"/>
          </p:nvPr>
        </p:nvSpPr>
        <p:spPr/>
        <p:txBody>
          <a:bodyPr/>
          <a:lstStyle/>
          <a:p>
            <a:fld id="{407B733F-0C21-4884-8F91-526FF1FDED21}" type="slidenum">
              <a:rPr lang="en-US" smtClean="0"/>
              <a:t>6</a:t>
            </a:fld>
            <a:endParaRPr lang="en-US"/>
          </a:p>
        </p:txBody>
      </p:sp>
      <p:pic>
        <p:nvPicPr>
          <p:cNvPr id="3" name="Picture 2">
            <a:extLst>
              <a:ext uri="{FF2B5EF4-FFF2-40B4-BE49-F238E27FC236}">
                <a16:creationId xmlns:a16="http://schemas.microsoft.com/office/drawing/2014/main" id="{2C72C261-51B3-4934-91F5-59B7B98BB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 t="29764" r="30342" b="30639"/>
          <a:stretch/>
        </p:blipFill>
        <p:spPr bwMode="auto">
          <a:xfrm>
            <a:off x="2419680" y="2024027"/>
            <a:ext cx="7352639" cy="414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6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F2A7-2C57-498B-9EF9-117023B51F15}"/>
              </a:ext>
            </a:extLst>
          </p:cNvPr>
          <p:cNvSpPr>
            <a:spLocks noGrp="1"/>
          </p:cNvSpPr>
          <p:nvPr>
            <p:ph type="title"/>
          </p:nvPr>
        </p:nvSpPr>
        <p:spPr/>
        <p:txBody>
          <a:bodyPr/>
          <a:lstStyle/>
          <a:p>
            <a:r>
              <a:rPr lang="es-MX" dirty="0"/>
              <a:t>Notas para el supervisor</a:t>
            </a:r>
            <a:r>
              <a:rPr lang="en-US" dirty="0"/>
              <a:t>:</a:t>
            </a:r>
          </a:p>
        </p:txBody>
      </p:sp>
      <p:sp>
        <p:nvSpPr>
          <p:cNvPr id="3" name="Content Placeholder 2">
            <a:extLst>
              <a:ext uri="{FF2B5EF4-FFF2-40B4-BE49-F238E27FC236}">
                <a16:creationId xmlns:a16="http://schemas.microsoft.com/office/drawing/2014/main" id="{723054EA-4A1C-4124-8312-6276EDEA8F03}"/>
              </a:ext>
            </a:extLst>
          </p:cNvPr>
          <p:cNvSpPr>
            <a:spLocks noGrp="1"/>
          </p:cNvSpPr>
          <p:nvPr>
            <p:ph idx="1"/>
          </p:nvPr>
        </p:nvSpPr>
        <p:spPr/>
        <p:txBody>
          <a:bodyPr>
            <a:normAutofit fontScale="92500"/>
          </a:bodyPr>
          <a:lstStyle/>
          <a:p>
            <a:r>
              <a:rPr lang="es-MX" sz="2400" dirty="0">
                <a:solidFill>
                  <a:schemeClr val="tx1"/>
                </a:solidFill>
              </a:rPr>
              <a:t>COVID-19 es una enfermedad respiratoria infecciosa causada por un virus.</a:t>
            </a:r>
          </a:p>
          <a:p>
            <a:r>
              <a:rPr lang="es-MX" sz="2400" dirty="0">
                <a:solidFill>
                  <a:schemeClr val="tx1"/>
                </a:solidFill>
              </a:rPr>
              <a:t>Se transmite principalmente de persona a persona cuando están en contacto cercano. </a:t>
            </a:r>
          </a:p>
          <a:p>
            <a:r>
              <a:rPr lang="es-MX" sz="2400" dirty="0">
                <a:solidFill>
                  <a:schemeClr val="tx1"/>
                </a:solidFill>
              </a:rPr>
              <a:t>Se transmite del aire que sale de nuestros pulmones al exhalar, a través de gotitas al hablar, toser, estornudar, o cantar. Por eso necesitamos cubrir nuestra boca y nariz con un cubrebocas, para reducir el numero de gotitas que se liberan al aire. </a:t>
            </a:r>
          </a:p>
          <a:p>
            <a:r>
              <a:rPr lang="es-MX" sz="2400" dirty="0">
                <a:solidFill>
                  <a:schemeClr val="tx1"/>
                </a:solidFill>
              </a:rPr>
              <a:t>Las gotas grandes caen mas cerca a la persona, las gotas mas pequeñas pueden viajar en el aire mas de 6 pies. </a:t>
            </a:r>
          </a:p>
          <a:p>
            <a:r>
              <a:rPr lang="es-MX" sz="2400" dirty="0">
                <a:solidFill>
                  <a:schemeClr val="tx1"/>
                </a:solidFill>
              </a:rPr>
              <a:t>Esta es la otra razón por la cual podemos reducir el riesgo de infección, manteniendo un distanciamiento físico de por lo menos 6 pies.</a:t>
            </a:r>
          </a:p>
          <a:p>
            <a:r>
              <a:rPr lang="es-MX" sz="2400" dirty="0">
                <a:solidFill>
                  <a:schemeClr val="tx1"/>
                </a:solidFill>
              </a:rPr>
              <a:t>El virus se transmite cuando una persona lo inhala. </a:t>
            </a:r>
            <a:endParaRPr lang="es-MX"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7E53047-86F9-4869-B387-8D7A77D549B3}"/>
              </a:ext>
            </a:extLst>
          </p:cNvPr>
          <p:cNvSpPr>
            <a:spLocks noGrp="1"/>
          </p:cNvSpPr>
          <p:nvPr>
            <p:ph type="sldNum" sz="quarter" idx="12"/>
          </p:nvPr>
        </p:nvSpPr>
        <p:spPr/>
        <p:txBody>
          <a:bodyPr/>
          <a:lstStyle/>
          <a:p>
            <a:fld id="{407B733F-0C21-4884-8F91-526FF1FDED21}" type="slidenum">
              <a:rPr lang="en-US" smtClean="0"/>
              <a:t>7</a:t>
            </a:fld>
            <a:endParaRPr lang="en-US"/>
          </a:p>
        </p:txBody>
      </p:sp>
    </p:spTree>
    <p:extLst>
      <p:ext uri="{BB962C8B-B14F-4D97-AF65-F5344CB8AC3E}">
        <p14:creationId xmlns:p14="http://schemas.microsoft.com/office/powerpoint/2010/main" val="23899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62DA-1989-4298-ACAB-C40059FC7733}"/>
              </a:ext>
            </a:extLst>
          </p:cNvPr>
          <p:cNvSpPr>
            <a:spLocks noGrp="1"/>
          </p:cNvSpPr>
          <p:nvPr>
            <p:ph type="title"/>
          </p:nvPr>
        </p:nvSpPr>
        <p:spPr/>
        <p:txBody>
          <a:bodyPr/>
          <a:lstStyle/>
          <a:p>
            <a:r>
              <a:rPr lang="en-US" dirty="0">
                <a:solidFill>
                  <a:schemeClr val="tx1"/>
                </a:solidFill>
              </a:rPr>
              <a:t>1. </a:t>
            </a:r>
            <a:r>
              <a:rPr lang="es-MX" dirty="0">
                <a:solidFill>
                  <a:schemeClr val="tx1"/>
                </a:solidFill>
              </a:rPr>
              <a:t>Síntomas y Se</a:t>
            </a:r>
            <a:r>
              <a:rPr lang="es-MX" i="0" dirty="0">
                <a:solidFill>
                  <a:schemeClr val="tx1"/>
                </a:solidFill>
                <a:effectLst/>
              </a:rPr>
              <a:t>ñ</a:t>
            </a:r>
            <a:r>
              <a:rPr lang="es-MX" dirty="0">
                <a:solidFill>
                  <a:schemeClr val="tx1"/>
                </a:solidFill>
              </a:rPr>
              <a:t>ales</a:t>
            </a:r>
          </a:p>
        </p:txBody>
      </p:sp>
      <p:pic>
        <p:nvPicPr>
          <p:cNvPr id="5" name="Content Placeholder 4">
            <a:extLst>
              <a:ext uri="{FF2B5EF4-FFF2-40B4-BE49-F238E27FC236}">
                <a16:creationId xmlns:a16="http://schemas.microsoft.com/office/drawing/2014/main" id="{5F85E3F1-E535-472F-9C5B-ADBEB124DBE7}"/>
              </a:ext>
            </a:extLst>
          </p:cNvPr>
          <p:cNvPicPr>
            <a:picLocks noGrp="1" noChangeAspect="1"/>
          </p:cNvPicPr>
          <p:nvPr>
            <p:ph idx="1"/>
          </p:nvPr>
        </p:nvPicPr>
        <p:blipFill rotWithShape="1">
          <a:blip r:embed="rId3"/>
          <a:srcRect l="66800" t="14150" r="14044" b="45446"/>
          <a:stretch/>
        </p:blipFill>
        <p:spPr>
          <a:xfrm>
            <a:off x="3307974" y="1879383"/>
            <a:ext cx="5423648" cy="4107511"/>
          </a:xfrm>
        </p:spPr>
      </p:pic>
      <p:sp>
        <p:nvSpPr>
          <p:cNvPr id="6" name="Rectangle 5">
            <a:extLst>
              <a:ext uri="{FF2B5EF4-FFF2-40B4-BE49-F238E27FC236}">
                <a16:creationId xmlns:a16="http://schemas.microsoft.com/office/drawing/2014/main" id="{3EC6668A-16F1-4FC1-ADBF-912D79890274}"/>
              </a:ext>
            </a:extLst>
          </p:cNvPr>
          <p:cNvSpPr/>
          <p:nvPr/>
        </p:nvSpPr>
        <p:spPr>
          <a:xfrm>
            <a:off x="3428996"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7755CF-3E69-4B9B-A4D3-94F6EF784996}"/>
              </a:ext>
            </a:extLst>
          </p:cNvPr>
          <p:cNvSpPr/>
          <p:nvPr/>
        </p:nvSpPr>
        <p:spPr>
          <a:xfrm>
            <a:off x="6126479"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8D3CE-2C43-48B4-8A07-C9604549410B}"/>
              </a:ext>
            </a:extLst>
          </p:cNvPr>
          <p:cNvSpPr/>
          <p:nvPr/>
        </p:nvSpPr>
        <p:spPr>
          <a:xfrm>
            <a:off x="3428996" y="5558116"/>
            <a:ext cx="114300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BEF23C-7925-493F-893B-0C98AE674C8D}"/>
              </a:ext>
            </a:extLst>
          </p:cNvPr>
          <p:cNvSpPr/>
          <p:nvPr/>
        </p:nvSpPr>
        <p:spPr>
          <a:xfrm>
            <a:off x="5153835" y="5558116"/>
            <a:ext cx="1497976" cy="14510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34FAE-79D0-4C75-8A57-E5C87D57FCFB}"/>
              </a:ext>
            </a:extLst>
          </p:cNvPr>
          <p:cNvSpPr/>
          <p:nvPr/>
        </p:nvSpPr>
        <p:spPr>
          <a:xfrm>
            <a:off x="7493145" y="5570269"/>
            <a:ext cx="1110288" cy="33458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1609B39-A88D-4682-9D63-74EF50E6B35C}"/>
              </a:ext>
            </a:extLst>
          </p:cNvPr>
          <p:cNvSpPr>
            <a:spLocks noGrp="1"/>
          </p:cNvSpPr>
          <p:nvPr>
            <p:ph type="sldNum" sz="quarter" idx="12"/>
          </p:nvPr>
        </p:nvSpPr>
        <p:spPr/>
        <p:txBody>
          <a:bodyPr/>
          <a:lstStyle/>
          <a:p>
            <a:fld id="{407B733F-0C21-4884-8F91-526FF1FDED21}" type="slidenum">
              <a:rPr lang="en-US" smtClean="0"/>
              <a:t>8</a:t>
            </a:fld>
            <a:endParaRPr lang="en-US"/>
          </a:p>
        </p:txBody>
      </p:sp>
    </p:spTree>
    <p:extLst>
      <p:ext uri="{BB962C8B-B14F-4D97-AF65-F5344CB8AC3E}">
        <p14:creationId xmlns:p14="http://schemas.microsoft.com/office/powerpoint/2010/main" val="425762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0354-5130-4D14-8CEC-FA8BCD9C1A67}"/>
              </a:ext>
            </a:extLst>
          </p:cNvPr>
          <p:cNvSpPr>
            <a:spLocks noGrp="1"/>
          </p:cNvSpPr>
          <p:nvPr>
            <p:ph type="title"/>
          </p:nvPr>
        </p:nvSpPr>
        <p:spPr/>
        <p:txBody>
          <a:bodyPr/>
          <a:lstStyle/>
          <a:p>
            <a:r>
              <a:rPr lang="es-MX" dirty="0"/>
              <a:t>Notas para el supervisor:</a:t>
            </a:r>
          </a:p>
        </p:txBody>
      </p:sp>
      <p:sp>
        <p:nvSpPr>
          <p:cNvPr id="3" name="Content Placeholder 2">
            <a:extLst>
              <a:ext uri="{FF2B5EF4-FFF2-40B4-BE49-F238E27FC236}">
                <a16:creationId xmlns:a16="http://schemas.microsoft.com/office/drawing/2014/main" id="{C1D723CC-8D8A-4C25-BE0C-B90EBB4C9D37}"/>
              </a:ext>
            </a:extLst>
          </p:cNvPr>
          <p:cNvSpPr>
            <a:spLocks noGrp="1"/>
          </p:cNvSpPr>
          <p:nvPr>
            <p:ph idx="1"/>
          </p:nvPr>
        </p:nvSpPr>
        <p:spPr>
          <a:xfrm>
            <a:off x="887896" y="1845733"/>
            <a:ext cx="10267784" cy="4614052"/>
          </a:xfrm>
        </p:spPr>
        <p:txBody>
          <a:bodyPr>
            <a:normAutofit fontScale="77500" lnSpcReduction="20000"/>
          </a:bodyPr>
          <a:lstStyle/>
          <a:p>
            <a:r>
              <a:rPr lang="es-MX" sz="2300" dirty="0">
                <a:solidFill>
                  <a:schemeClr val="tx1"/>
                </a:solidFill>
              </a:rPr>
              <a:t>El virus afecta a personas de diferentes maneras, como personas que necesitan ser hospitalizados, a los que no sienten ningún síntoma y a los que se dan cuenta que están infectados cuando se hacen una prueba. Y esta es la otra razón de recordar mantener un distanciamiento sano y usar el cubrebocas cuando salga de su hogar. </a:t>
            </a:r>
          </a:p>
          <a:p>
            <a:r>
              <a:rPr lang="es-MX" sz="2300" dirty="0">
                <a:solidFill>
                  <a:schemeClr val="tx1"/>
                </a:solidFill>
              </a:rPr>
              <a:t>Los síntomas comunes del COVID-19 pueden incluir:</a:t>
            </a:r>
          </a:p>
          <a:p>
            <a:r>
              <a:rPr lang="es-MX" sz="2300" dirty="0">
                <a:solidFill>
                  <a:schemeClr val="tx1"/>
                </a:solidFill>
              </a:rPr>
              <a:t>-Tos, falta de aliento o dificultad para respirar </a:t>
            </a:r>
          </a:p>
          <a:p>
            <a:r>
              <a:rPr lang="es-MX" sz="2300" dirty="0">
                <a:solidFill>
                  <a:schemeClr val="tx1"/>
                </a:solidFill>
              </a:rPr>
              <a:t>-Fiebre o escalofríos</a:t>
            </a:r>
          </a:p>
          <a:p>
            <a:r>
              <a:rPr lang="es-MX" sz="2300" dirty="0">
                <a:solidFill>
                  <a:schemeClr val="tx1"/>
                </a:solidFill>
              </a:rPr>
              <a:t>-Dolores musculares o dolor en el cuerpo</a:t>
            </a:r>
          </a:p>
          <a:p>
            <a:r>
              <a:rPr lang="es-MX" sz="2300" dirty="0">
                <a:solidFill>
                  <a:schemeClr val="tx1"/>
                </a:solidFill>
              </a:rPr>
              <a:t>-Vomito o diarrea</a:t>
            </a:r>
          </a:p>
          <a:p>
            <a:r>
              <a:rPr lang="es-MX" sz="2300" dirty="0">
                <a:solidFill>
                  <a:schemeClr val="tx1"/>
                </a:solidFill>
              </a:rPr>
              <a:t>-Perdida de gusto o del olfato no experimentada anteriormente </a:t>
            </a:r>
          </a:p>
          <a:p>
            <a:r>
              <a:rPr lang="es-MX" sz="2300" dirty="0">
                <a:solidFill>
                  <a:schemeClr val="tx1"/>
                </a:solidFill>
              </a:rPr>
              <a:t>Los síntomas pueden ser leves a graves y aparecen de 2 a 14 días después de la exposición al virus que causa COVID-19. </a:t>
            </a:r>
          </a:p>
          <a:p>
            <a:r>
              <a:rPr lang="es-MX" sz="2300" dirty="0">
                <a:solidFill>
                  <a:schemeClr val="tx1"/>
                </a:solidFill>
              </a:rPr>
              <a:t>Si usted siente cualquiera de estos síntomas, hable a su supervisor o representante de la compañía y no venga a trabajar. </a:t>
            </a:r>
            <a:r>
              <a:rPr lang="es-MX" sz="2300" dirty="0">
                <a:solidFill>
                  <a:srgbClr val="FF0000"/>
                </a:solidFill>
              </a:rPr>
              <a:t>(Ponga el nombre y numero de teléfono de la persona apropiada para hablar y informar cuando no pueda venir a trabajar)</a:t>
            </a:r>
            <a:endParaRPr lang="es-MX" dirty="0"/>
          </a:p>
        </p:txBody>
      </p:sp>
      <p:sp>
        <p:nvSpPr>
          <p:cNvPr id="4" name="Slide Number Placeholder 3">
            <a:extLst>
              <a:ext uri="{FF2B5EF4-FFF2-40B4-BE49-F238E27FC236}">
                <a16:creationId xmlns:a16="http://schemas.microsoft.com/office/drawing/2014/main" id="{50131276-0BB2-4F5F-B0B2-0931B46991A6}"/>
              </a:ext>
            </a:extLst>
          </p:cNvPr>
          <p:cNvSpPr>
            <a:spLocks noGrp="1"/>
          </p:cNvSpPr>
          <p:nvPr>
            <p:ph type="sldNum" sz="quarter" idx="12"/>
          </p:nvPr>
        </p:nvSpPr>
        <p:spPr/>
        <p:txBody>
          <a:bodyPr/>
          <a:lstStyle/>
          <a:p>
            <a:fld id="{407B733F-0C21-4884-8F91-526FF1FDED21}" type="slidenum">
              <a:rPr lang="en-US" smtClean="0"/>
              <a:t>9</a:t>
            </a:fld>
            <a:endParaRPr lang="en-US"/>
          </a:p>
        </p:txBody>
      </p:sp>
    </p:spTree>
    <p:extLst>
      <p:ext uri="{BB962C8B-B14F-4D97-AF65-F5344CB8AC3E}">
        <p14:creationId xmlns:p14="http://schemas.microsoft.com/office/powerpoint/2010/main" val="2379688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Entrenamiento de  COVID-19   &amp;quot;&quot;/&gt;&lt;property id=&quot;20307&quot; value=&quot;256&quot;/&gt;&lt;/object&gt;&lt;object type=&quot;3&quot; unique_id=&quot;10004&quot;&gt;&lt;property id=&quot;20148&quot; value=&quot;5&quot;/&gt;&lt;property id=&quot;20300&quot; value=&quot;Slide 2&quot;/&gt;&lt;property id=&quot;20307&quot; value=&quot;292&quot;/&gt;&lt;/object&gt;&lt;object type=&quot;3&quot; unique_id=&quot;10005&quot;&gt;&lt;property id=&quot;20148&quot; value=&quot;5&quot;/&gt;&lt;property id=&quot;20300&quot; value=&quot;Slide 3 - &amp;quot;Notas para el supervisor:&amp;quot;&quot;/&gt;&lt;property id=&quot;20307&quot; value=&quot;257&quot;/&gt;&lt;/object&gt;&lt;object type=&quot;3&quot; unique_id=&quot;10006&quot;&gt;&lt;property id=&quot;20148&quot; value=&quot;5&quot;/&gt;&lt;property id=&quot;20300&quot; value=&quot;Slide 4 - &amp;quot;1. SARS-COV2&amp;quot;&quot;/&gt;&lt;property id=&quot;20307&quot; value=&quot;284&quot;/&gt;&lt;/object&gt;&lt;object type=&quot;3&quot; unique_id=&quot;10007&quot;&gt;&lt;property id=&quot;20148&quot; value=&quot;5&quot;/&gt;&lt;property id=&quot;20300&quot; value=&quot;Slide 5 - &amp;quot;Notas para el supervisor:&amp;quot;&quot;/&gt;&lt;property id=&quot;20307&quot; value=&quot;285&quot;/&gt;&lt;/object&gt;&lt;object type=&quot;3&quot; unique_id=&quot;10008&quot;&gt;&lt;property id=&quot;20148&quot; value=&quot;5&quot;/&gt;&lt;property id=&quot;20300&quot; value=&quot;Slide 6 - &amp;quot;1. ¿Cómo se transmite?&amp;quot;&quot;/&gt;&lt;property id=&quot;20307&quot; value=&quot;258&quot;/&gt;&lt;/object&gt;&lt;object type=&quot;3&quot; unique_id=&quot;10009&quot;&gt;&lt;property id=&quot;20148&quot; value=&quot;5&quot;/&gt;&lt;property id=&quot;20300&quot; value=&quot;Slide 7 - &amp;quot;Notas para el supervisor:&amp;quot;&quot;/&gt;&lt;property id=&quot;20307&quot; value=&quot;259&quot;/&gt;&lt;/object&gt;&lt;object type=&quot;3&quot; unique_id=&quot;10010&quot;&gt;&lt;property id=&quot;20148&quot; value=&quot;5&quot;/&gt;&lt;property id=&quot;20300&quot; value=&quot;Slide 8 - &amp;quot;1. Síntomas y Señales&amp;quot;&quot;/&gt;&lt;property id=&quot;20307&quot; value=&quot;260&quot;/&gt;&lt;/object&gt;&lt;object type=&quot;3&quot; unique_id=&quot;10011&quot;&gt;&lt;property id=&quot;20148&quot; value=&quot;5&quot;/&gt;&lt;property id=&quot;20300&quot; value=&quot;Slide 9 - &amp;quot;Notas para el supervisor:&amp;quot;&quot;/&gt;&lt;property id=&quot;20307&quot; value=&quot;261&quot;/&gt;&lt;/object&gt;&lt;object type=&quot;3&quot; unique_id=&quot;10012&quot;&gt;&lt;property id=&quot;20148&quot; value=&quot;5&quot;/&gt;&lt;property id=&quot;20300&quot; value=&quot;Slide 10 - &amp;quot;2. Que debe hacer para mantenerse seguro y parar la transmisión&amp;quot;&quot;/&gt;&lt;property id=&quot;20307&quot; value=&quot;262&quot;/&gt;&lt;/object&gt;&lt;object type=&quot;3&quot; unique_id=&quot;10013&quot;&gt;&lt;property id=&quot;20148&quot; value=&quot;5&quot;/&gt;&lt;property id=&quot;20300&quot; value=&quot;Slide 11 - &amp;quot;Notas para el supervisor:&amp;quot;&quot;/&gt;&lt;property id=&quot;20307&quot; value=&quot;263&quot;/&gt;&lt;/object&gt;&lt;object type=&quot;3&quot; unique_id=&quot;10014&quot;&gt;&lt;property id=&quot;20148&quot; value=&quot;5&quot;/&gt;&lt;property id=&quot;20300&quot; value=&quot;Slide 14 - &amp;quot;2. Practicas en el lugar de trabajo para protegerlo y mantenerlo seguro&amp;quot;&quot;/&gt;&lt;property id=&quot;20307&quot; value=&quot;267&quot;/&gt;&lt;/object&gt;&lt;object type=&quot;3&quot; unique_id=&quot;10015&quot;&gt;&lt;property id=&quot;20148&quot; value=&quot;5&quot;/&gt;&lt;property id=&quot;20300&quot; value=&quot;Slide 15 - &amp;quot;Notas para el supervisor:&amp;quot;&quot;/&gt;&lt;property id=&quot;20307&quot; value=&quot;268&quot;/&gt;&lt;/object&gt;&lt;object type=&quot;3&quot; unique_id=&quot;10016&quot;&gt;&lt;property id=&quot;20148&quot; value=&quot;5&quot;/&gt;&lt;property id=&quot;20300&quot; value=&quot;Slide 16 - &amp;quot;2. Identificación y evaluación de peligros&amp;quot;&quot;/&gt;&lt;property id=&quot;20307&quot; value=&quot;286&quot;/&gt;&lt;/object&gt;&lt;object type=&quot;3&quot; unique_id=&quot;10017&quot;&gt;&lt;property id=&quot;20148&quot; value=&quot;5&quot;/&gt;&lt;property id=&quot;20300&quot; value=&quot;Slide 17 - &amp;quot;Notas para el supervisor:&amp;amp;#x09;&amp;quot;&quot;/&gt;&lt;property id=&quot;20307&quot; value=&quot;287&quot;/&gt;&lt;/object&gt;&lt;object type=&quot;3&quot; unique_id=&quot;10018&quot;&gt;&lt;property id=&quot;20148&quot; value=&quot;5&quot;/&gt;&lt;property id=&quot;20300&quot; value=&quot;Slide 18 - &amp;quot;3. No se siente bien y sospecha que tiene COVID-19&amp;quot;&quot;/&gt;&lt;property id=&quot;20307&quot; value=&quot;264&quot;/&gt;&lt;/object&gt;&lt;object type=&quot;3&quot; unique_id=&quot;10019&quot;&gt;&lt;property id=&quot;20148&quot; value=&quot;5&quot;/&gt;&lt;property id=&quot;20300&quot; value=&quot;Slide 19 - &amp;quot;Notas para el supervisor:&amp;quot;&quot;/&gt;&lt;property id=&quot;20307&quot; value=&quot;265&quot;/&gt;&lt;/object&gt;&lt;object type=&quot;3&quot; unique_id=&quot;10020&quot;&gt;&lt;property id=&quot;20148&quot; value=&quot;5&quot;/&gt;&lt;property id=&quot;20300&quot; value=&quot;Slide 20 - &amp;quot;4. Horas de enfermedad pagadas suplementarias de COVID-19&amp;quot;&quot;/&gt;&lt;property id=&quot;20307&quot; value=&quot;288&quot;/&gt;&lt;/object&gt;&lt;object type=&quot;3&quot; unique_id=&quot;10021&quot;&gt;&lt;property id=&quot;20148&quot; value=&quot;5&quot;/&gt;&lt;property id=&quot;20300&quot; value=&quot;Slide 21 - &amp;quot;Notas para el supervisor:&amp;quot;&quot;/&gt;&lt;property id=&quot;20307&quot; value=&quot;289&quot;/&gt;&lt;/object&gt;&lt;object type=&quot;3&quot; unique_id=&quot;10022&quot;&gt;&lt;property id=&quot;20148&quot; value=&quot;5&quot;/&gt;&lt;property id=&quot;20300&quot; value=&quot;Slide 22 - &amp;quot;4. Otros beneficios y ausencias pagadas disponibles&amp;quot;&quot;/&gt;&lt;property id=&quot;20307&quot; value=&quot;290&quot;/&gt;&lt;/object&gt;&lt;object type=&quot;3&quot; unique_id=&quot;10023&quot;&gt;&lt;property id=&quot;20148&quot; value=&quot;5&quot;/&gt;&lt;property id=&quot;20300&quot; value=&quot;Slide 23 - &amp;quot;Notas para el supervisor:&amp;quot;&quot;/&gt;&lt;property id=&quot;20307&quot; value=&quot;291&quot;/&gt;&lt;/object&gt;&lt;object type=&quot;3&quot; unique_id=&quot;10024&quot;&gt;&lt;property id=&quot;20148&quot; value=&quot;5&quot;/&gt;&lt;property id=&quot;20300&quot; value=&quot;Slide 24 - &amp;quot;5. Pruebas del COVID-19&amp;quot;&quot;/&gt;&lt;property id=&quot;20307&quot; value=&quot;272&quot;/&gt;&lt;/object&gt;&lt;object type=&quot;3&quot; unique_id=&quot;10025&quot;&gt;&lt;property id=&quot;20148&quot; value=&quot;5&quot;/&gt;&lt;property id=&quot;20300&quot; value=&quot;Slide 25 - &amp;quot; Notas para el supervisor:&amp;quot;&quot;/&gt;&lt;property id=&quot;20307&quot; value=&quot;266&quot;/&gt;&lt;/object&gt;&lt;object type=&quot;3&quot; unique_id=&quot;10026&quot;&gt;&lt;property id=&quot;20148&quot; value=&quot;5&quot;/&gt;&lt;property id=&quot;20300&quot; value=&quot;Slide 26 - &amp;quot;5. Resultados de la prueba de COVID-19&amp;quot;&quot;/&gt;&lt;property id=&quot;20307&quot; value=&quot;274&quot;/&gt;&lt;/object&gt;&lt;object type=&quot;3&quot; unique_id=&quot;10027&quot;&gt;&lt;property id=&quot;20148&quot; value=&quot;5&quot;/&gt;&lt;property id=&quot;20300&quot; value=&quot;Slide 27 - &amp;quot;Notas para el supervisor:&amp;quot;&quot;/&gt;&lt;property id=&quot;20307&quot; value=&quot;275&quot;/&gt;&lt;/object&gt;&lt;object type=&quot;3&quot; unique_id=&quot;10028&quot;&gt;&lt;property id=&quot;20148&quot; value=&quot;5&quot;/&gt;&lt;property id=&quot;20300&quot; value=&quot;Slide 28 - &amp;quot;6. Vacunas &amp;quot;&quot;/&gt;&lt;property id=&quot;20307&quot; value=&quot;276&quot;/&gt;&lt;/object&gt;&lt;object type=&quot;3&quot; unique_id=&quot;10029&quot;&gt;&lt;property id=&quot;20148&quot; value=&quot;5&quot;/&gt;&lt;property id=&quot;20300&quot; value=&quot;Slide 29 - &amp;quot;Notas para el supervisor:&amp;quot;&quot;/&gt;&lt;property id=&quot;20307&quot; value=&quot;294&quot;/&gt;&lt;/object&gt;&lt;object type=&quot;3&quot; unique_id=&quot;10030&quot;&gt;&lt;property id=&quot;20148&quot; value=&quot;5&quot;/&gt;&lt;property id=&quot;20300&quot; value=&quot;Slide 30 - &amp;quot;¡Gracias por su participación!&amp;quot;&quot;/&gt;&lt;property id=&quot;20307&quot; value=&quot;293&quot;/&gt;&lt;/object&gt;&lt;object type=&quot;3&quot; unique_id=&quot;10032&quot;&gt;&lt;property id=&quot;20148&quot; value=&quot;5&quot;/&gt;&lt;property id=&quot;20300&quot; value=&quot;Slide 32 - &amp;quot;Notas para el supervisor:&amp;quot;&quot;/&gt;&lt;property id=&quot;20307&quot; value=&quot;283&quot;/&gt;&lt;/object&gt;&lt;object type=&quot;3&quot; unique_id=&quot;10097&quot;&gt;&lt;property id=&quot;20148&quot; value=&quot;5&quot;/&gt;&lt;property id=&quot;20300&quot; value=&quot;Slide 31&quot;/&gt;&lt;property id=&quot;20307&quot; value=&quot;295&quot;/&gt;&lt;/object&gt;&lt;object type=&quot;3&quot; unique_id=&quot;10099&quot;&gt;&lt;property id=&quot;20148&quot; value=&quot;5&quot;/&gt;&lt;property id=&quot;20300&quot; value=&quot;Slide 12 - &amp;quot;2. Que debe hacer para mantenerse seguro y parar la transmisión&amp;quot;&quot;/&gt;&lt;property id=&quot;20307&quot; value=&quot;296&quot;/&gt;&lt;/object&gt;&lt;object type=&quot;3&quot; unique_id=&quot;10100&quot;&gt;&lt;property id=&quot;20148&quot; value=&quot;5&quot;/&gt;&lt;property id=&quot;20300&quot; value=&quot;Slide 13 - &amp;quot;Notas para el supervisor:&amp;quot;&quot;/&gt;&lt;property id=&quot;20307&quot; value=&quot;297&quot;/&gt;&lt;/object&gt;&lt;/object&gt;&lt;object type=&quot;8&quot; unique_id=&quot;10064&quot;&gt;&lt;/object&gt;&lt;/object&gt;&lt;/database&gt;"/>
  <p:tag name="SECTOMILLISECCONVERTED"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AD43ACD725484DBB13C47CE91606AA" ma:contentTypeVersion="13" ma:contentTypeDescription="Create a new document." ma:contentTypeScope="" ma:versionID="e4ac12a55902f5187f18a70dbc4f60f7">
  <xsd:schema xmlns:xsd="http://www.w3.org/2001/XMLSchema" xmlns:xs="http://www.w3.org/2001/XMLSchema" xmlns:p="http://schemas.microsoft.com/office/2006/metadata/properties" xmlns:ns2="86f71e18-8081-40e3-8471-3781e9e920b5" xmlns:ns3="5d94a215-74d6-4ff6-b252-4f967be9630a" targetNamespace="http://schemas.microsoft.com/office/2006/metadata/properties" ma:root="true" ma:fieldsID="214ceb81ba58009a4f369bb172f6e3f2" ns2:_="" ns3:_="">
    <xsd:import namespace="86f71e18-8081-40e3-8471-3781e9e920b5"/>
    <xsd:import namespace="5d94a215-74d6-4ff6-b252-4f967be963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71e18-8081-40e3-8471-3781e9e92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4a215-74d6-4ff6-b252-4f967be963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74219D-D8F1-4471-BB0C-4886A1BCA8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71e18-8081-40e3-8471-3781e9e920b5"/>
    <ds:schemaRef ds:uri="5d94a215-74d6-4ff6-b252-4f967be96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737596-CD34-4C46-8BC7-9988DA3FCE29}">
  <ds:schemaRefs>
    <ds:schemaRef ds:uri="http://schemas.microsoft.com/sharepoint/v3/contenttype/forms"/>
  </ds:schemaRefs>
</ds:datastoreItem>
</file>

<file path=customXml/itemProps3.xml><?xml version="1.0" encoding="utf-8"?>
<ds:datastoreItem xmlns:ds="http://schemas.openxmlformats.org/officeDocument/2006/customXml" ds:itemID="{74E440BF-AFE2-45BA-A4F8-A6A492A52F41}">
  <ds:schemaRefs>
    <ds:schemaRef ds:uri="http://schemas.microsoft.com/office/2006/metadata/properties"/>
    <ds:schemaRef ds:uri="http://purl.org/dc/terms/"/>
    <ds:schemaRef ds:uri="http://schemas.microsoft.com/office/2006/documentManagement/types"/>
    <ds:schemaRef ds:uri="86f71e18-8081-40e3-8471-3781e9e920b5"/>
    <ds:schemaRef ds:uri="http://schemas.openxmlformats.org/package/2006/metadata/core-properties"/>
    <ds:schemaRef ds:uri="http://purl.org/dc/elements/1.1/"/>
    <ds:schemaRef ds:uri="http://schemas.microsoft.com/office/infopath/2007/PartnerControls"/>
    <ds:schemaRef ds:uri="5d94a215-74d6-4ff6-b252-4f967be9630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4375</TotalTime>
  <Words>2263</Words>
  <Application>Microsoft Office PowerPoint</Application>
  <PresentationFormat>Widescreen</PresentationFormat>
  <Paragraphs>185</Paragraphs>
  <Slides>32</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Garamond</vt:lpstr>
      <vt:lpstr>Roboto</vt:lpstr>
      <vt:lpstr>Times New Roman</vt:lpstr>
      <vt:lpstr>Retrospect</vt:lpstr>
      <vt:lpstr>Entrenamiento de  COVID-19   </vt:lpstr>
      <vt:lpstr>PowerPoint Presentation</vt:lpstr>
      <vt:lpstr>Notas para el supervisor:</vt:lpstr>
      <vt:lpstr>1. SARS-COV2</vt:lpstr>
      <vt:lpstr>Notas para el supervisor:</vt:lpstr>
      <vt:lpstr>1. ¿Cómo se transmite?</vt:lpstr>
      <vt:lpstr>Notas para el supervisor:</vt:lpstr>
      <vt:lpstr>1. Síntomas y Señales</vt:lpstr>
      <vt:lpstr>Notas para el supervisor:</vt:lpstr>
      <vt:lpstr>2. Que debe hacer para mantenerse seguro y parar la transmisión</vt:lpstr>
      <vt:lpstr>Notas para el supervisor:</vt:lpstr>
      <vt:lpstr>2. Que debe hacer para mantenerse seguro y parar la transmisión</vt:lpstr>
      <vt:lpstr>Notas para el supervisor:</vt:lpstr>
      <vt:lpstr>2. Practicas en el lugar de trabajo para protegerlo y mantenerlo seguro</vt:lpstr>
      <vt:lpstr>Notas para el supervisor:</vt:lpstr>
      <vt:lpstr>2. Identificación y evaluación de peligros</vt:lpstr>
      <vt:lpstr>Notas para el supervisor: </vt:lpstr>
      <vt:lpstr>3. No se siente bien y sospecha que tiene COVID-19</vt:lpstr>
      <vt:lpstr>Notas para el supervisor:</vt:lpstr>
      <vt:lpstr>4. Horas de enfermedad pagadas suplementarias de COVID-19</vt:lpstr>
      <vt:lpstr>Notas para el supervisor:</vt:lpstr>
      <vt:lpstr>4. Otros beneficios y ausencias pagadas disponibles</vt:lpstr>
      <vt:lpstr>Notas para el supervisor:</vt:lpstr>
      <vt:lpstr>5. Pruebas del COVID-19</vt:lpstr>
      <vt:lpstr> Notas para el supervisor:</vt:lpstr>
      <vt:lpstr>5. Resultados de la prueba de COVID-19</vt:lpstr>
      <vt:lpstr>Notas para el supervisor:</vt:lpstr>
      <vt:lpstr>6. Vacunas </vt:lpstr>
      <vt:lpstr>Notas para el supervisor:</vt:lpstr>
      <vt:lpstr>¡Gracias por su participación!</vt:lpstr>
      <vt:lpstr>PowerPoint Presentation</vt:lpstr>
      <vt:lpstr>Notas para el supervisor: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Angelina Ceja</dc:creator>
  <cp:lastModifiedBy>Gaby Ventress</cp:lastModifiedBy>
  <cp:revision>18</cp:revision>
  <cp:lastPrinted>2021-06-03T20:20:16Z</cp:lastPrinted>
  <dcterms:created xsi:type="dcterms:W3CDTF">2021-03-30T16:44:39Z</dcterms:created>
  <dcterms:modified xsi:type="dcterms:W3CDTF">2021-08-31T23:03:53Z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0x01010045AD43ACD725484DBB13C47CE91606AA</vt:lpwstr>
  </property>
</Properties>
</file>