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7"/>
  </p:notesMasterIdLst>
  <p:sldIdLst>
    <p:sldId id="256" r:id="rId5"/>
    <p:sldId id="292" r:id="rId6"/>
    <p:sldId id="257" r:id="rId7"/>
    <p:sldId id="284" r:id="rId8"/>
    <p:sldId id="285" r:id="rId9"/>
    <p:sldId id="258" r:id="rId10"/>
    <p:sldId id="259" r:id="rId11"/>
    <p:sldId id="260" r:id="rId12"/>
    <p:sldId id="261" r:id="rId13"/>
    <p:sldId id="262" r:id="rId14"/>
    <p:sldId id="263" r:id="rId15"/>
    <p:sldId id="297" r:id="rId16"/>
    <p:sldId id="296" r:id="rId17"/>
    <p:sldId id="267" r:id="rId18"/>
    <p:sldId id="268" r:id="rId19"/>
    <p:sldId id="286" r:id="rId20"/>
    <p:sldId id="287" r:id="rId21"/>
    <p:sldId id="264" r:id="rId22"/>
    <p:sldId id="265" r:id="rId23"/>
    <p:sldId id="288" r:id="rId24"/>
    <p:sldId id="289" r:id="rId25"/>
    <p:sldId id="290" r:id="rId26"/>
    <p:sldId id="291" r:id="rId27"/>
    <p:sldId id="272" r:id="rId28"/>
    <p:sldId id="266" r:id="rId29"/>
    <p:sldId id="274" r:id="rId30"/>
    <p:sldId id="275" r:id="rId31"/>
    <p:sldId id="276" r:id="rId32"/>
    <p:sldId id="294" r:id="rId33"/>
    <p:sldId id="293" r:id="rId34"/>
    <p:sldId id="295" r:id="rId35"/>
    <p:sldId id="283" r:id="rId36"/>
  </p:sldIdLst>
  <p:sldSz cx="12192000" cy="6858000"/>
  <p:notesSz cx="7315200" cy="123444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esa Andrews" initials="TA" lastIdx="6" clrIdx="0">
    <p:extLst>
      <p:ext uri="{19B8F6BF-5375-455C-9EA6-DF929625EA0E}">
        <p15:presenceInfo xmlns:p15="http://schemas.microsoft.com/office/powerpoint/2012/main" userId="S::terandrews@ucdavis.edu::97928cb6-61e8-4b76-8c77-0e62d7087290" providerId="AD"/>
      </p:ext>
    </p:extLst>
  </p:cmAuthor>
  <p:cmAuthor id="2" name="Angelina Ceja" initials="AC" lastIdx="3" clrIdx="1">
    <p:extLst>
      <p:ext uri="{19B8F6BF-5375-455C-9EA6-DF929625EA0E}">
        <p15:presenceInfo xmlns:p15="http://schemas.microsoft.com/office/powerpoint/2012/main" userId="S::angelina@agsafe.org::75088f61-439d-451b-a8f8-0ab94e5749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5799" autoAdjust="0"/>
  </p:normalViewPr>
  <p:slideViewPr>
    <p:cSldViewPr snapToGrid="0">
      <p:cViewPr varScale="1">
        <p:scale>
          <a:sx n="86" d="100"/>
          <a:sy n="86" d="100"/>
        </p:scale>
        <p:origin x="155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y Ventress" userId="d35c5ecf-cb18-4f29-9f93-256a500ba53c" providerId="ADAL" clId="{0978BC8D-D3F6-413E-B357-359EAA46448A}"/>
    <pc:docChg chg="custSel modSld sldOrd modMainMaster replTag delTag modNotesMaster">
      <pc:chgData name="Gaby Ventress" userId="d35c5ecf-cb18-4f29-9f93-256a500ba53c" providerId="ADAL" clId="{0978BC8D-D3F6-413E-B357-359EAA46448A}" dt="2021-09-13T22:52:01.743" v="42"/>
      <pc:docMkLst>
        <pc:docMk/>
      </pc:docMkLst>
      <pc:sldChg chg="addSp delSp modSp mod">
        <pc:chgData name="Gaby Ventress" userId="d35c5ecf-cb18-4f29-9f93-256a500ba53c" providerId="ADAL" clId="{0978BC8D-D3F6-413E-B357-359EAA46448A}" dt="2021-09-13T22:26:59.342" v="14" actId="14100"/>
        <pc:sldMkLst>
          <pc:docMk/>
          <pc:sldMk cId="2153966672" sldId="262"/>
        </pc:sldMkLst>
        <pc:spChg chg="add del mod">
          <ac:chgData name="Gaby Ventress" userId="d35c5ecf-cb18-4f29-9f93-256a500ba53c" providerId="ADAL" clId="{0978BC8D-D3F6-413E-B357-359EAA46448A}" dt="2021-09-13T22:26:50.143" v="10" actId="478"/>
          <ac:spMkLst>
            <pc:docMk/>
            <pc:sldMk cId="2153966672" sldId="262"/>
            <ac:spMk id="4" creationId="{E1A5B1DE-1342-46E0-8E75-71DAEBBDE2D7}"/>
          </ac:spMkLst>
        </pc:spChg>
        <pc:picChg chg="mod">
          <ac:chgData name="Gaby Ventress" userId="d35c5ecf-cb18-4f29-9f93-256a500ba53c" providerId="ADAL" clId="{0978BC8D-D3F6-413E-B357-359EAA46448A}" dt="2021-09-13T22:26:56.389" v="13" actId="14100"/>
          <ac:picMkLst>
            <pc:docMk/>
            <pc:sldMk cId="2153966672" sldId="262"/>
            <ac:picMk id="1028" creationId="{8B227F48-C920-41D5-B05B-E091CA33BB6A}"/>
          </ac:picMkLst>
        </pc:picChg>
        <pc:picChg chg="del">
          <ac:chgData name="Gaby Ventress" userId="d35c5ecf-cb18-4f29-9f93-256a500ba53c" providerId="ADAL" clId="{0978BC8D-D3F6-413E-B357-359EAA46448A}" dt="2021-09-13T22:26:44.434" v="7" actId="478"/>
          <ac:picMkLst>
            <pc:docMk/>
            <pc:sldMk cId="2153966672" sldId="262"/>
            <ac:picMk id="1030" creationId="{858D5079-6674-45B1-AD5E-680672507D0A}"/>
          </ac:picMkLst>
        </pc:picChg>
        <pc:picChg chg="mod">
          <ac:chgData name="Gaby Ventress" userId="d35c5ecf-cb18-4f29-9f93-256a500ba53c" providerId="ADAL" clId="{0978BC8D-D3F6-413E-B357-359EAA46448A}" dt="2021-09-13T22:26:59.342" v="14" actId="14100"/>
          <ac:picMkLst>
            <pc:docMk/>
            <pc:sldMk cId="2153966672" sldId="262"/>
            <ac:picMk id="1032" creationId="{0C4F27A5-D1C7-4A33-98FE-C142F430AEC6}"/>
          </ac:picMkLst>
        </pc:picChg>
      </pc:sldChg>
      <pc:sldChg chg="modSp mod">
        <pc:chgData name="Gaby Ventress" userId="d35c5ecf-cb18-4f29-9f93-256a500ba53c" providerId="ADAL" clId="{0978BC8D-D3F6-413E-B357-359EAA46448A}" dt="2021-09-13T22:47:24.223" v="31" actId="207"/>
        <pc:sldMkLst>
          <pc:docMk/>
          <pc:sldMk cId="652560269" sldId="263"/>
        </pc:sldMkLst>
        <pc:spChg chg="mod">
          <ac:chgData name="Gaby Ventress" userId="d35c5ecf-cb18-4f29-9f93-256a500ba53c" providerId="ADAL" clId="{0978BC8D-D3F6-413E-B357-359EAA46448A}" dt="2021-09-13T22:47:24.223" v="31" actId="207"/>
          <ac:spMkLst>
            <pc:docMk/>
            <pc:sldMk cId="652560269" sldId="263"/>
            <ac:spMk id="3" creationId="{B8B29B78-95C2-4BFC-B10A-7D9040F06230}"/>
          </ac:spMkLst>
        </pc:spChg>
      </pc:sldChg>
      <pc:sldChg chg="ord">
        <pc:chgData name="Gaby Ventress" userId="d35c5ecf-cb18-4f29-9f93-256a500ba53c" providerId="ADAL" clId="{0978BC8D-D3F6-413E-B357-359EAA46448A}" dt="2021-09-13T22:26:25.745" v="3"/>
        <pc:sldMkLst>
          <pc:docMk/>
          <pc:sldMk cId="2571701796" sldId="267"/>
        </pc:sldMkLst>
      </pc:sldChg>
      <pc:sldChg chg="modSp mod">
        <pc:chgData name="Gaby Ventress" userId="d35c5ecf-cb18-4f29-9f93-256a500ba53c" providerId="ADAL" clId="{0978BC8D-D3F6-413E-B357-359EAA46448A}" dt="2021-09-13T22:51:54.195" v="35" actId="207"/>
        <pc:sldMkLst>
          <pc:docMk/>
          <pc:sldMk cId="3149193824" sldId="294"/>
        </pc:sldMkLst>
        <pc:spChg chg="mod">
          <ac:chgData name="Gaby Ventress" userId="d35c5ecf-cb18-4f29-9f93-256a500ba53c" providerId="ADAL" clId="{0978BC8D-D3F6-413E-B357-359EAA46448A}" dt="2021-09-13T22:51:54.195" v="35" actId="207"/>
          <ac:spMkLst>
            <pc:docMk/>
            <pc:sldMk cId="3149193824" sldId="294"/>
            <ac:spMk id="3" creationId="{F86797BF-3FED-45A4-8AB4-5AB0D721D2D6}"/>
          </ac:spMkLst>
        </pc:spChg>
      </pc:sldChg>
      <pc:sldChg chg="modSp mod">
        <pc:chgData name="Gaby Ventress" userId="d35c5ecf-cb18-4f29-9f93-256a500ba53c" providerId="ADAL" clId="{0978BC8D-D3F6-413E-B357-359EAA46448A}" dt="2021-09-13T22:51:41.217" v="34" actId="207"/>
        <pc:sldMkLst>
          <pc:docMk/>
          <pc:sldMk cId="2718031590" sldId="296"/>
        </pc:sldMkLst>
        <pc:spChg chg="mod">
          <ac:chgData name="Gaby Ventress" userId="d35c5ecf-cb18-4f29-9f93-256a500ba53c" providerId="ADAL" clId="{0978BC8D-D3F6-413E-B357-359EAA46448A}" dt="2021-09-13T22:51:41.217" v="34" actId="207"/>
          <ac:spMkLst>
            <pc:docMk/>
            <pc:sldMk cId="2718031590" sldId="296"/>
            <ac:spMk id="3" creationId="{00000000-0000-0000-0000-000000000000}"/>
          </ac:spMkLst>
        </pc:spChg>
      </pc:sldChg>
      <pc:sldChg chg="addSp delSp modSp mod">
        <pc:chgData name="Gaby Ventress" userId="d35c5ecf-cb18-4f29-9f93-256a500ba53c" providerId="ADAL" clId="{0978BC8D-D3F6-413E-B357-359EAA46448A}" dt="2021-09-13T22:27:39.094" v="19" actId="14100"/>
        <pc:sldMkLst>
          <pc:docMk/>
          <pc:sldMk cId="319490161" sldId="297"/>
        </pc:sldMkLst>
        <pc:picChg chg="add mod">
          <ac:chgData name="Gaby Ventress" userId="d35c5ecf-cb18-4f29-9f93-256a500ba53c" providerId="ADAL" clId="{0978BC8D-D3F6-413E-B357-359EAA46448A}" dt="2021-09-13T22:27:39.094" v="19" actId="14100"/>
          <ac:picMkLst>
            <pc:docMk/>
            <pc:sldMk cId="319490161" sldId="297"/>
            <ac:picMk id="4" creationId="{4AE02A36-73AF-4017-B3A9-C3198B23844E}"/>
          </ac:picMkLst>
        </pc:picChg>
        <pc:picChg chg="del">
          <ac:chgData name="Gaby Ventress" userId="d35c5ecf-cb18-4f29-9f93-256a500ba53c" providerId="ADAL" clId="{0978BC8D-D3F6-413E-B357-359EAA46448A}" dt="2021-09-13T22:26:38.262" v="4" actId="478"/>
          <ac:picMkLst>
            <pc:docMk/>
            <pc:sldMk cId="319490161" sldId="297"/>
            <ac:picMk id="1028" creationId="{8B227F48-C920-41D5-B05B-E091CA33BB6A}"/>
          </ac:picMkLst>
        </pc:picChg>
        <pc:picChg chg="mod">
          <ac:chgData name="Gaby Ventress" userId="d35c5ecf-cb18-4f29-9f93-256a500ba53c" providerId="ADAL" clId="{0978BC8D-D3F6-413E-B357-359EAA46448A}" dt="2021-09-13T22:27:04.186" v="16" actId="14100"/>
          <ac:picMkLst>
            <pc:docMk/>
            <pc:sldMk cId="319490161" sldId="297"/>
            <ac:picMk id="1030" creationId="{858D5079-6674-45B1-AD5E-680672507D0A}"/>
          </ac:picMkLst>
        </pc:picChg>
        <pc:picChg chg="del">
          <ac:chgData name="Gaby Ventress" userId="d35c5ecf-cb18-4f29-9f93-256a500ba53c" providerId="ADAL" clId="{0978BC8D-D3F6-413E-B357-359EAA46448A}" dt="2021-09-13T22:26:38.996" v="5" actId="478"/>
          <ac:picMkLst>
            <pc:docMk/>
            <pc:sldMk cId="319490161" sldId="297"/>
            <ac:picMk id="1032" creationId="{0C4F27A5-D1C7-4A33-98FE-C142F430AEC6}"/>
          </ac:picMkLst>
        </pc:picChg>
      </pc:sldChg>
      <pc:sldMasterChg chg="modSp mod">
        <pc:chgData name="Gaby Ventress" userId="d35c5ecf-cb18-4f29-9f93-256a500ba53c" providerId="ADAL" clId="{0978BC8D-D3F6-413E-B357-359EAA46448A}" dt="2021-09-13T22:52:00.900" v="41" actId="947"/>
        <pc:sldMasterMkLst>
          <pc:docMk/>
          <pc:sldMasterMk cId="952879786" sldId="2147483696"/>
        </pc:sldMasterMkLst>
        <pc:spChg chg="mod">
          <ac:chgData name="Gaby Ventress" userId="d35c5ecf-cb18-4f29-9f93-256a500ba53c" providerId="ADAL" clId="{0978BC8D-D3F6-413E-B357-359EAA46448A}" dt="2021-09-13T22:52:00.900" v="38"/>
          <ac:spMkLst>
            <pc:docMk/>
            <pc:sldMasterMk cId="952879786" sldId="2147483696"/>
            <ac:spMk id="2" creationId="{00000000-0000-0000-0000-000000000000}"/>
          </ac:spMkLst>
        </pc:spChg>
        <pc:spChg chg="mod">
          <ac:chgData name="Gaby Ventress" userId="d35c5ecf-cb18-4f29-9f93-256a500ba53c" providerId="ADAL" clId="{0978BC8D-D3F6-413E-B357-359EAA46448A}" dt="2021-09-13T22:52:00.900" v="41" actId="947"/>
          <ac:spMkLst>
            <pc:docMk/>
            <pc:sldMasterMk cId="952879786" sldId="2147483696"/>
            <ac:spMk id="9" creationId="{00000000-0000-0000-0000-00000000000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619363"/>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1"/>
            <a:ext cx="3169920" cy="619363"/>
          </a:xfrm>
          <a:prstGeom prst="rect">
            <a:avLst/>
          </a:prstGeom>
        </p:spPr>
        <p:txBody>
          <a:bodyPr vert="horz" lIns="96653" tIns="48327" rIns="96653" bIns="48327" rtlCol="0"/>
          <a:lstStyle>
            <a:lvl1pPr algn="r">
              <a:defRPr sz="1200"/>
            </a:lvl1pPr>
          </a:lstStyle>
          <a:p>
            <a:fld id="{BF286C27-72ED-485C-ADE5-9434111CFB34}" type="datetimeFigureOut">
              <a:rPr lang="en-US" smtClean="0"/>
              <a:t>9/13/2021</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5940743"/>
            <a:ext cx="5852160" cy="4860608"/>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9"/>
            <a:ext cx="3169920" cy="619362"/>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11725039"/>
            <a:ext cx="3169920" cy="619362"/>
          </a:xfrm>
          <a:prstGeom prst="rect">
            <a:avLst/>
          </a:prstGeom>
        </p:spPr>
        <p:txBody>
          <a:bodyPr vert="horz" lIns="96653" tIns="48327" rIns="96653" bIns="48327" rtlCol="0" anchor="b"/>
          <a:lstStyle>
            <a:lvl1pPr algn="r">
              <a:defRPr sz="1200"/>
            </a:lvl1pPr>
          </a:lstStyle>
          <a:p>
            <a:fld id="{6EF956D5-C656-4D80-A916-75C813397230}" type="slidenum">
              <a:rPr lang="en-US" smtClean="0"/>
              <a:t>‹#›</a:t>
            </a:fld>
            <a:endParaRPr lang="en-US"/>
          </a:p>
        </p:txBody>
      </p:sp>
    </p:spTree>
    <p:extLst>
      <p:ext uri="{BB962C8B-B14F-4D97-AF65-F5344CB8AC3E}">
        <p14:creationId xmlns:p14="http://schemas.microsoft.com/office/powerpoint/2010/main" val="2479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956D5-C656-4D80-A916-75C813397230}" type="slidenum">
              <a:rPr lang="en-US" smtClean="0"/>
              <a:t>1</a:t>
            </a:fld>
            <a:endParaRPr lang="en-US"/>
          </a:p>
        </p:txBody>
      </p:sp>
    </p:spTree>
    <p:extLst>
      <p:ext uri="{BB962C8B-B14F-4D97-AF65-F5344CB8AC3E}">
        <p14:creationId xmlns:p14="http://schemas.microsoft.com/office/powerpoint/2010/main" val="695892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12</a:t>
            </a:fld>
            <a:endParaRPr lang="en-US"/>
          </a:p>
        </p:txBody>
      </p:sp>
    </p:spTree>
    <p:extLst>
      <p:ext uri="{BB962C8B-B14F-4D97-AF65-F5344CB8AC3E}">
        <p14:creationId xmlns:p14="http://schemas.microsoft.com/office/powerpoint/2010/main" val="343460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Cal/OSHA: https://dir.ca.gov/dosh/dosh_publications/COVID19-Trifold-AgandLivestock.pdf</a:t>
            </a:r>
          </a:p>
          <a:p>
            <a:r>
              <a:rPr lang="en-US" dirty="0"/>
              <a:t>Cal/OSHA: https://dir.ca.gov/dosh/Coronavirus/COVID-19-Daily-Checklist-Employers.pdf </a:t>
            </a:r>
          </a:p>
        </p:txBody>
      </p:sp>
      <p:sp>
        <p:nvSpPr>
          <p:cNvPr id="4" name="Slide Number Placeholder 3"/>
          <p:cNvSpPr>
            <a:spLocks noGrp="1"/>
          </p:cNvSpPr>
          <p:nvPr>
            <p:ph type="sldNum" sz="quarter" idx="5"/>
          </p:nvPr>
        </p:nvSpPr>
        <p:spPr/>
        <p:txBody>
          <a:bodyPr/>
          <a:lstStyle/>
          <a:p>
            <a:fld id="{6EF956D5-C656-4D80-A916-75C813397230}" type="slidenum">
              <a:rPr lang="en-US" smtClean="0"/>
              <a:t>15</a:t>
            </a:fld>
            <a:endParaRPr lang="en-US"/>
          </a:p>
        </p:txBody>
      </p:sp>
    </p:spTree>
    <p:extLst>
      <p:ext uri="{BB962C8B-B14F-4D97-AF65-F5344CB8AC3E}">
        <p14:creationId xmlns:p14="http://schemas.microsoft.com/office/powerpoint/2010/main" val="181094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Cal/OSHA Model COVID Prevention Program : </a:t>
            </a:r>
            <a:r>
              <a:rPr lang="en-US" b="0" i="0" dirty="0">
                <a:solidFill>
                  <a:srgbClr val="006621"/>
                </a:solidFill>
                <a:effectLst/>
                <a:latin typeface="Roboto"/>
              </a:rPr>
              <a:t>https://www.dir.ca.gov/dosh/dosh_publications/CPP.doc</a:t>
            </a:r>
            <a:r>
              <a:rPr lang="en-US" b="0" i="0" dirty="0">
                <a:solidFill>
                  <a:srgbClr val="767676"/>
                </a:solidFill>
                <a:effectLst/>
                <a:latin typeface="Roboto"/>
              </a:rPr>
              <a:t> </a:t>
            </a:r>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19</a:t>
            </a:fld>
            <a:endParaRPr lang="en-US"/>
          </a:p>
        </p:txBody>
      </p:sp>
    </p:spTree>
    <p:extLst>
      <p:ext uri="{BB962C8B-B14F-4D97-AF65-F5344CB8AC3E}">
        <p14:creationId xmlns:p14="http://schemas.microsoft.com/office/powerpoint/2010/main" val="4144597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https://www.dir.ca.gov/dlse/2021-COVID-19-Supplemental-Paid-Sick-Leave.pdf</a:t>
            </a:r>
          </a:p>
        </p:txBody>
      </p:sp>
      <p:sp>
        <p:nvSpPr>
          <p:cNvPr id="4" name="Slide Number Placeholder 3"/>
          <p:cNvSpPr>
            <a:spLocks noGrp="1"/>
          </p:cNvSpPr>
          <p:nvPr>
            <p:ph type="sldNum" sz="quarter" idx="5"/>
          </p:nvPr>
        </p:nvSpPr>
        <p:spPr/>
        <p:txBody>
          <a:bodyPr/>
          <a:lstStyle/>
          <a:p>
            <a:fld id="{6EF956D5-C656-4D80-A916-75C813397230}" type="slidenum">
              <a:rPr lang="en-US" smtClean="0"/>
              <a:t>21</a:t>
            </a:fld>
            <a:endParaRPr lang="en-US"/>
          </a:p>
        </p:txBody>
      </p:sp>
    </p:spTree>
    <p:extLst>
      <p:ext uri="{BB962C8B-B14F-4D97-AF65-F5344CB8AC3E}">
        <p14:creationId xmlns:p14="http://schemas.microsoft.com/office/powerpoint/2010/main" val="2059190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https://www.dir.ca.gov/dlse/2021-COVID-19-Supplemental-Paid-Sick-Leave.pdf</a:t>
            </a:r>
          </a:p>
        </p:txBody>
      </p:sp>
      <p:sp>
        <p:nvSpPr>
          <p:cNvPr id="4" name="Slide Number Placeholder 3"/>
          <p:cNvSpPr>
            <a:spLocks noGrp="1"/>
          </p:cNvSpPr>
          <p:nvPr>
            <p:ph type="sldNum" sz="quarter" idx="5"/>
          </p:nvPr>
        </p:nvSpPr>
        <p:spPr/>
        <p:txBody>
          <a:bodyPr/>
          <a:lstStyle/>
          <a:p>
            <a:fld id="{6EF956D5-C656-4D80-A916-75C813397230}" type="slidenum">
              <a:rPr lang="en-US" smtClean="0"/>
              <a:t>23</a:t>
            </a:fld>
            <a:endParaRPr lang="en-US"/>
          </a:p>
        </p:txBody>
      </p:sp>
    </p:spTree>
    <p:extLst>
      <p:ext uri="{BB962C8B-B14F-4D97-AF65-F5344CB8AC3E}">
        <p14:creationId xmlns:p14="http://schemas.microsoft.com/office/powerpoint/2010/main" val="120099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https://www.dir.ca.gov/dosh/coronavirus/COVID19FAQs.html#outbreaks – for both testing in general and  for testing for outbreaks if it occurred in the workplace.</a:t>
            </a:r>
          </a:p>
        </p:txBody>
      </p:sp>
      <p:sp>
        <p:nvSpPr>
          <p:cNvPr id="4" name="Slide Number Placeholder 3"/>
          <p:cNvSpPr>
            <a:spLocks noGrp="1"/>
          </p:cNvSpPr>
          <p:nvPr>
            <p:ph type="sldNum" sz="quarter" idx="5"/>
          </p:nvPr>
        </p:nvSpPr>
        <p:spPr/>
        <p:txBody>
          <a:bodyPr/>
          <a:lstStyle/>
          <a:p>
            <a:fld id="{6EF956D5-C656-4D80-A916-75C813397230}" type="slidenum">
              <a:rPr lang="en-US" smtClean="0"/>
              <a:t>25</a:t>
            </a:fld>
            <a:endParaRPr lang="en-US"/>
          </a:p>
        </p:txBody>
      </p:sp>
    </p:spTree>
    <p:extLst>
      <p:ext uri="{BB962C8B-B14F-4D97-AF65-F5344CB8AC3E}">
        <p14:creationId xmlns:p14="http://schemas.microsoft.com/office/powerpoint/2010/main" val="189355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https://www.dir.ca.gov/dosh/coronavirus/COVID19FAQs.html#outbreaks – for both testing in general and  for testing for outbreaks if it occurred in the workplace.</a:t>
            </a:r>
          </a:p>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27</a:t>
            </a:fld>
            <a:endParaRPr lang="en-US"/>
          </a:p>
        </p:txBody>
      </p:sp>
    </p:spTree>
    <p:extLst>
      <p:ext uri="{BB962C8B-B14F-4D97-AF65-F5344CB8AC3E}">
        <p14:creationId xmlns:p14="http://schemas.microsoft.com/office/powerpoint/2010/main" val="3194470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28</a:t>
            </a:fld>
            <a:endParaRPr lang="en-US"/>
          </a:p>
        </p:txBody>
      </p:sp>
    </p:spTree>
    <p:extLst>
      <p:ext uri="{BB962C8B-B14F-4D97-AF65-F5344CB8AC3E}">
        <p14:creationId xmlns:p14="http://schemas.microsoft.com/office/powerpoint/2010/main" val="8969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4</a:t>
            </a:fld>
            <a:endParaRPr lang="en-US"/>
          </a:p>
        </p:txBody>
      </p:sp>
    </p:spTree>
    <p:extLst>
      <p:ext uri="{BB962C8B-B14F-4D97-AF65-F5344CB8AC3E}">
        <p14:creationId xmlns:p14="http://schemas.microsoft.com/office/powerpoint/2010/main" val="275395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956D5-C656-4D80-A916-75C813397230}" type="slidenum">
              <a:rPr lang="en-US" smtClean="0"/>
              <a:t>5</a:t>
            </a:fld>
            <a:endParaRPr lang="en-US"/>
          </a:p>
        </p:txBody>
      </p:sp>
    </p:spTree>
    <p:extLst>
      <p:ext uri="{BB962C8B-B14F-4D97-AF65-F5344CB8AC3E}">
        <p14:creationId xmlns:p14="http://schemas.microsoft.com/office/powerpoint/2010/main" val="164266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6</a:t>
            </a:fld>
            <a:endParaRPr lang="en-US"/>
          </a:p>
        </p:txBody>
      </p:sp>
    </p:spTree>
    <p:extLst>
      <p:ext uri="{BB962C8B-B14F-4D97-AF65-F5344CB8AC3E}">
        <p14:creationId xmlns:p14="http://schemas.microsoft.com/office/powerpoint/2010/main" val="4061889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Sources: CDC https://www.cdc.gov/coronavirus/2019-ncov/index.html</a:t>
            </a:r>
          </a:p>
          <a:p>
            <a:r>
              <a:rPr lang="en-US" dirty="0"/>
              <a:t>               CDPH https://www.cdph.ca.gov/Programs/CID/DCDC/Pages/COVID-19/ProtectAndPrevent.aspx</a:t>
            </a:r>
          </a:p>
          <a:p>
            <a:endParaRPr lang="en-US" dirty="0"/>
          </a:p>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7</a:t>
            </a:fld>
            <a:endParaRPr lang="en-US"/>
          </a:p>
        </p:txBody>
      </p:sp>
    </p:spTree>
    <p:extLst>
      <p:ext uri="{BB962C8B-B14F-4D97-AF65-F5344CB8AC3E}">
        <p14:creationId xmlns:p14="http://schemas.microsoft.com/office/powerpoint/2010/main" val="123386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8</a:t>
            </a:fld>
            <a:endParaRPr lang="en-US"/>
          </a:p>
        </p:txBody>
      </p:sp>
    </p:spTree>
    <p:extLst>
      <p:ext uri="{BB962C8B-B14F-4D97-AF65-F5344CB8AC3E}">
        <p14:creationId xmlns:p14="http://schemas.microsoft.com/office/powerpoint/2010/main" val="105733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CDC for symptoms https://www.cdc.gov/coronavirus/2019-ncov/index.html</a:t>
            </a:r>
          </a:p>
          <a:p>
            <a:endParaRPr lang="en-US" dirty="0"/>
          </a:p>
          <a:p>
            <a:r>
              <a:rPr lang="en-US" dirty="0"/>
              <a:t>Source: Company </a:t>
            </a:r>
            <a:r>
              <a:rPr lang="en-US" dirty="0" err="1"/>
              <a:t>sp</a:t>
            </a:r>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9</a:t>
            </a:fld>
            <a:endParaRPr lang="en-US"/>
          </a:p>
        </p:txBody>
      </p:sp>
    </p:spTree>
    <p:extLst>
      <p:ext uri="{BB962C8B-B14F-4D97-AF65-F5344CB8AC3E}">
        <p14:creationId xmlns:p14="http://schemas.microsoft.com/office/powerpoint/2010/main" val="101447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10</a:t>
            </a:fld>
            <a:endParaRPr lang="en-US"/>
          </a:p>
        </p:txBody>
      </p:sp>
    </p:spTree>
    <p:extLst>
      <p:ext uri="{BB962C8B-B14F-4D97-AF65-F5344CB8AC3E}">
        <p14:creationId xmlns:p14="http://schemas.microsoft.com/office/powerpoint/2010/main" val="320782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CDPH https://www.cdph.ca.gov/Programs/CID/DCDC/Pages/COVID-19/ProtectAndPrevent.aspx</a:t>
            </a:r>
          </a:p>
          <a:p>
            <a:endParaRPr lang="en-US" dirty="0"/>
          </a:p>
          <a:p>
            <a:r>
              <a:rPr lang="en-US" dirty="0"/>
              <a:t>Cal/OSHA COVID-19 Best Practices for infection prevention: https://dir.ca.gov/dosh/dosh_publications/COVID19-Trifold-AgandLivestock.pdf</a:t>
            </a:r>
          </a:p>
          <a:p>
            <a:endParaRPr lang="en-US" dirty="0"/>
          </a:p>
        </p:txBody>
      </p:sp>
      <p:sp>
        <p:nvSpPr>
          <p:cNvPr id="4" name="Slide Number Placeholder 3"/>
          <p:cNvSpPr>
            <a:spLocks noGrp="1"/>
          </p:cNvSpPr>
          <p:nvPr>
            <p:ph type="sldNum" sz="quarter" idx="5"/>
          </p:nvPr>
        </p:nvSpPr>
        <p:spPr/>
        <p:txBody>
          <a:bodyPr/>
          <a:lstStyle/>
          <a:p>
            <a:fld id="{6EF956D5-C656-4D80-A916-75C813397230}" type="slidenum">
              <a:rPr lang="en-US" smtClean="0"/>
              <a:t>11</a:t>
            </a:fld>
            <a:endParaRPr lang="en-US"/>
          </a:p>
        </p:txBody>
      </p:sp>
    </p:spTree>
    <p:extLst>
      <p:ext uri="{BB962C8B-B14F-4D97-AF65-F5344CB8AC3E}">
        <p14:creationId xmlns:p14="http://schemas.microsoft.com/office/powerpoint/2010/main" val="187945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3A3A54-3DCE-491A-85AD-AE03E3806C8E}" type="datetime1">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42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6388F0-1EFC-40F2-8B1D-299712B7302E}" type="datetime1">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97331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2F9E2B-8694-4B27-B99B-A12B7A6447DD}" type="datetime1">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2365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DD9D76-E802-42CE-9142-D8652322726D}" type="datetime1">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4583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22518-8E14-4843-B40F-2FB55E08789A}" type="datetime1">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B733F-0C21-4884-8F91-526FF1FDED2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6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7B6D70-431F-4DAC-AC42-2DA393BECEC9}" type="datetime1">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2538031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3D2E26-533A-4BF3-8EC2-D98547D95F41}" type="datetime1">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355057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A821D4-E394-4785-A057-A47A555AE3BB}" type="datetime1">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3031598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517B5CE-AAD9-413B-81B3-B2A768C087A3}" type="datetime1">
              <a:rPr lang="en-US" smtClean="0"/>
              <a:t>9/13/2021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426909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5E4CF7-6630-42C8-B196-8ECBD09731D5}" type="datetime1">
              <a:rPr lang="en-US" smtClean="0"/>
              <a:t>9/13/2021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7B733F-0C21-4884-8F91-526FF1FDED21}" type="slidenum">
              <a:rPr lang="en-US" smtClean="0"/>
              <a:t>‹#›</a:t>
            </a:fld>
            <a:endParaRPr lang="en-US"/>
          </a:p>
        </p:txBody>
      </p:sp>
    </p:spTree>
    <p:extLst>
      <p:ext uri="{BB962C8B-B14F-4D97-AF65-F5344CB8AC3E}">
        <p14:creationId xmlns:p14="http://schemas.microsoft.com/office/powerpoint/2010/main" val="713486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71D19D-71EB-49A4-B072-4F2CA6A1605A}" type="datetime1">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B733F-0C21-4884-8F91-526FF1FDED21}" type="slidenum">
              <a:rPr lang="en-US" smtClean="0"/>
              <a:t>‹#›</a:t>
            </a:fld>
            <a:endParaRPr lang="en-US"/>
          </a:p>
        </p:txBody>
      </p:sp>
    </p:spTree>
    <p:extLst>
      <p:ext uri="{BB962C8B-B14F-4D97-AF65-F5344CB8AC3E}">
        <p14:creationId xmlns:p14="http://schemas.microsoft.com/office/powerpoint/2010/main" val="46794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MX" b="0" i="0" u="none"/>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7FA7099-EAA6-4EC5-BE4B-F7281E8A255F}" type="datetime1">
              <a:rPr lang="en-US" smtClean="0"/>
              <a:t>9/13/2021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07B733F-0C21-4884-8F91-526FF1FDED2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8797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85000"/>
        </a:lnSpc>
        <a:spcBef>
          <a:spcPct val="0"/>
        </a:spcBef>
        <a:buNone/>
        <a:defRPr sz="4800" b="0"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baseline="0">
          <a:solidFill>
            <a:schemeClr val="tx1">
              <a:lumMod val="75000"/>
              <a:lumOff val="25000"/>
            </a:schemeClr>
          </a:solidFill>
          <a:latin typeface="Times New Roman" panose="02020603050405020304" pitchFamily="18"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baseline="0">
          <a:solidFill>
            <a:schemeClr val="tx1">
              <a:lumMod val="75000"/>
              <a:lumOff val="25000"/>
            </a:schemeClr>
          </a:solidFill>
          <a:latin typeface="Times New Roman" panose="02020603050405020304" pitchFamily="18"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Times New Roman" panose="02020603050405020304" pitchFamily="18"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Times New Roman" panose="02020603050405020304" pitchFamily="18"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Times New Roman" panose="02020603050405020304" pitchFamily="18"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83F0-3FFB-4A04-ADE9-5D9DD9579CF9}"/>
              </a:ext>
            </a:extLst>
          </p:cNvPr>
          <p:cNvSpPr>
            <a:spLocks noGrp="1"/>
          </p:cNvSpPr>
          <p:nvPr>
            <p:ph type="ctrTitle"/>
          </p:nvPr>
        </p:nvSpPr>
        <p:spPr>
          <a:xfrm>
            <a:off x="1145309" y="786661"/>
            <a:ext cx="10509135" cy="3157266"/>
          </a:xfrm>
        </p:spPr>
        <p:txBody>
          <a:bodyPr>
            <a:normAutofit fontScale="90000"/>
          </a:bodyPr>
          <a:lstStyle/>
          <a:p>
            <a:pPr algn="ctr"/>
            <a:r>
              <a:rPr lang="pa-IN" dirty="0"/>
              <a:t>ਕੋਵਿਡ-19 ਸਿਖਲਾਈ</a:t>
            </a:r>
            <a:br>
              <a:rPr lang="en-US" dirty="0"/>
            </a:br>
            <a:br>
              <a:rPr lang="en-US" dirty="0"/>
            </a:br>
            <a:r>
              <a:rPr lang="en-US" dirty="0"/>
              <a:t> </a:t>
            </a:r>
          </a:p>
        </p:txBody>
      </p:sp>
      <p:pic>
        <p:nvPicPr>
          <p:cNvPr id="4" name="Picture 3" descr="C:\Users\anna\Desktop\AGSlogoHorzCMYK.jpg">
            <a:extLst>
              <a:ext uri="{FF2B5EF4-FFF2-40B4-BE49-F238E27FC236}">
                <a16:creationId xmlns:a16="http://schemas.microsoft.com/office/drawing/2014/main" id="{0EE40AC0-3E4C-46BC-A886-B2F1D8EA3C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31066" y="3760303"/>
            <a:ext cx="5943600" cy="2099310"/>
          </a:xfrm>
          <a:prstGeom prst="rect">
            <a:avLst/>
          </a:prstGeom>
          <a:noFill/>
          <a:ln>
            <a:noFill/>
          </a:ln>
        </p:spPr>
      </p:pic>
      <p:sp>
        <p:nvSpPr>
          <p:cNvPr id="5" name="Slide Number Placeholder 4">
            <a:extLst>
              <a:ext uri="{FF2B5EF4-FFF2-40B4-BE49-F238E27FC236}">
                <a16:creationId xmlns:a16="http://schemas.microsoft.com/office/drawing/2014/main" id="{0CFA327E-D9B8-4D77-9EB7-22AEDDA8C315}"/>
              </a:ext>
            </a:extLst>
          </p:cNvPr>
          <p:cNvSpPr>
            <a:spLocks noGrp="1"/>
          </p:cNvSpPr>
          <p:nvPr>
            <p:ph type="sldNum" sz="quarter" idx="12"/>
          </p:nvPr>
        </p:nvSpPr>
        <p:spPr/>
        <p:txBody>
          <a:bodyPr/>
          <a:lstStyle/>
          <a:p>
            <a:fld id="{407B733F-0C21-4884-8F91-526FF1FDED21}" type="slidenum">
              <a:rPr lang="en-US" smtClean="0"/>
              <a:t>1</a:t>
            </a:fld>
            <a:endParaRPr lang="en-US"/>
          </a:p>
        </p:txBody>
      </p:sp>
    </p:spTree>
    <p:extLst>
      <p:ext uri="{BB962C8B-B14F-4D97-AF65-F5344CB8AC3E}">
        <p14:creationId xmlns:p14="http://schemas.microsoft.com/office/powerpoint/2010/main" val="2449638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7C0C-B23D-4950-8CA5-D689EFA07E71}"/>
              </a:ext>
            </a:extLst>
          </p:cNvPr>
          <p:cNvSpPr>
            <a:spLocks noGrp="1"/>
          </p:cNvSpPr>
          <p:nvPr>
            <p:ph type="title"/>
          </p:nvPr>
        </p:nvSpPr>
        <p:spPr/>
        <p:txBody>
          <a:bodyPr>
            <a:normAutofit/>
          </a:bodyPr>
          <a:lstStyle/>
          <a:p>
            <a:r>
              <a:rPr lang="en-US" dirty="0"/>
              <a:t>2. </a:t>
            </a:r>
            <a:r>
              <a:rPr lang="pa-IN" dirty="0"/>
              <a:t>ਸੁਰੱਖਿਅਤ ਰਹਿਣ ਅਤੇ ਪ੍ਰਸਾਰ ਨੂੰ ਰੋਕਣ ਲਈ ਕੀ ਕਰਨਾ ਹੈ</a:t>
            </a:r>
            <a:endParaRPr lang="en-US" dirty="0"/>
          </a:p>
        </p:txBody>
      </p:sp>
      <p:pic>
        <p:nvPicPr>
          <p:cNvPr id="1028" name="Picture 4">
            <a:extLst>
              <a:ext uri="{FF2B5EF4-FFF2-40B4-BE49-F238E27FC236}">
                <a16:creationId xmlns:a16="http://schemas.microsoft.com/office/drawing/2014/main" id="{8B227F48-C920-41D5-B05B-E091CA33B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47" t="43069" r="24950" b="4496"/>
          <a:stretch/>
        </p:blipFill>
        <p:spPr bwMode="auto">
          <a:xfrm>
            <a:off x="1270111" y="2372482"/>
            <a:ext cx="4091708" cy="25646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C4F27A5-D1C7-4A33-98FE-C142F430AE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6" t="32458" r="12424" b="15960"/>
          <a:stretch/>
        </p:blipFill>
        <p:spPr bwMode="auto">
          <a:xfrm>
            <a:off x="6696365" y="2372481"/>
            <a:ext cx="4305680" cy="256465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FFA47A9-DEA2-4178-BD9A-DE3A9E314979}"/>
              </a:ext>
            </a:extLst>
          </p:cNvPr>
          <p:cNvSpPr>
            <a:spLocks noGrp="1"/>
          </p:cNvSpPr>
          <p:nvPr>
            <p:ph type="sldNum" sz="quarter" idx="12"/>
          </p:nvPr>
        </p:nvSpPr>
        <p:spPr/>
        <p:txBody>
          <a:bodyPr/>
          <a:lstStyle/>
          <a:p>
            <a:fld id="{407B733F-0C21-4884-8F91-526FF1FDED21}" type="slidenum">
              <a:rPr lang="en-US" smtClean="0"/>
              <a:t>10</a:t>
            </a:fld>
            <a:endParaRPr lang="en-US"/>
          </a:p>
        </p:txBody>
      </p:sp>
    </p:spTree>
    <p:extLst>
      <p:ext uri="{BB962C8B-B14F-4D97-AF65-F5344CB8AC3E}">
        <p14:creationId xmlns:p14="http://schemas.microsoft.com/office/powerpoint/2010/main" val="2153966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483C-248B-4FDA-87F2-AB6B4499BD49}"/>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B8B29B78-95C2-4BFC-B10A-7D9040F06230}"/>
              </a:ext>
            </a:extLst>
          </p:cNvPr>
          <p:cNvSpPr>
            <a:spLocks noGrp="1"/>
          </p:cNvSpPr>
          <p:nvPr>
            <p:ph idx="1"/>
          </p:nvPr>
        </p:nvSpPr>
        <p:spPr>
          <a:xfrm>
            <a:off x="808383" y="1940309"/>
            <a:ext cx="10058400" cy="4316527"/>
          </a:xfrm>
        </p:spPr>
        <p:txBody>
          <a:bodyPr>
            <a:noAutofit/>
          </a:bodyPr>
          <a:lstStyle/>
          <a:p>
            <a:pPr algn="just"/>
            <a:r>
              <a:rPr lang="pa-IN" sz="2400" dirty="0"/>
              <a:t>ਕੋਵਿਡ-19 ਨੂੰ ਫੈਲਣ ਤੋਂ ਰੋਕਣ ਵਿੱਚ ਮਦਦ ਕਰਨ ਲਈ, ਉੱਥੇ ਕੁੱਝ ਕੰਮ ਹਨ ਜੋ ਤੁਸੀਂ ਹੁਣੇ ਕਰ ਸਕਦੇ ਹੋ</a:t>
            </a:r>
            <a:endParaRPr lang="en-US" sz="2400" dirty="0"/>
          </a:p>
          <a:p>
            <a:pPr algn="just"/>
            <a:r>
              <a:rPr lang="en-US" sz="2400" dirty="0"/>
              <a:t>1</a:t>
            </a:r>
            <a:r>
              <a:rPr lang="en-US" sz="2400" dirty="0">
                <a:solidFill>
                  <a:schemeClr val="tx1"/>
                </a:solidFill>
              </a:rPr>
              <a:t>. </a:t>
            </a:r>
            <a:r>
              <a:rPr lang="pa-IN" sz="2400" dirty="0"/>
              <a:t>ਥੋੜ੍ਹੀ-ਥੋੜ੍ਹੀ ਦੇਰ ਬਾਅਦ, ਆਪਣੇ ਹੱਥਾ ਨੂੰ ਘੱਟੋ-ਘੱਟ 20 ਸਕਿੰਟਾਂ ਲਈ ਧੋਵੋ। ਅਸੀਂ ਹੱਥ-ਧੋਣ ਵਾਲੇ ਸਟੇਸ਼ਨ, ਨਾਲ ਸਾਬਣ ਅਤੇ ਕਾਗਜ਼ ਦੇ ਤੋਲੀਏ ਦਾ ਪ੍ਰਬੰਧ ਕਰਾਂਗੇ। </a:t>
            </a:r>
            <a:r>
              <a:rPr lang="en-US" sz="2400" dirty="0">
                <a:solidFill>
                  <a:schemeClr val="tx1"/>
                </a:solidFill>
              </a:rPr>
              <a:t> </a:t>
            </a:r>
            <a:r>
              <a:rPr lang="en-US" sz="2400" dirty="0">
                <a:solidFill>
                  <a:srgbClr val="FF0000"/>
                </a:solidFill>
              </a:rPr>
              <a:t>(</a:t>
            </a:r>
            <a:r>
              <a:rPr lang="pa-IN" sz="2400" dirty="0">
                <a:solidFill>
                  <a:srgbClr val="FF0000"/>
                </a:solidFill>
              </a:rPr>
              <a:t>ਕਾਰਜ ਸਥਾਨ ‘ਤੇ ਸਟੇਸ਼ਨਾਂ ਦੇ ਟਿਕਾਣੇ ਦਾ ਪ੍ਰਬੰਧ ਕਰੋ</a:t>
            </a:r>
            <a:r>
              <a:rPr lang="en-US" sz="2400" dirty="0">
                <a:solidFill>
                  <a:srgbClr val="FF0000"/>
                </a:solidFill>
              </a:rPr>
              <a:t>)</a:t>
            </a:r>
            <a:endParaRPr lang="pa-IN" sz="2400" dirty="0">
              <a:solidFill>
                <a:srgbClr val="FF0000"/>
              </a:solidFill>
            </a:endParaRPr>
          </a:p>
          <a:p>
            <a:pPr algn="just"/>
            <a:r>
              <a:rPr lang="pa-IN" sz="2400" dirty="0">
                <a:solidFill>
                  <a:schemeClr val="tx1"/>
                </a:solidFill>
              </a:rPr>
              <a:t>2. ਜੇਕਰ ਤੁਹਾਨੂੰ ਟੀਕੇ ਨਹੀਂ ਲੱਗੇ ਹੋਏ ਅਤੇ ਚਿਹਰਾ ਢੱਕਣਾ ਤੁਹਾਡੇ ਲਈ ਲੋੜੀਂਦਾ ਹੈ ਤਾਂ ਇਹ ਯਕੀਨੀ ਬਣਾਓ ਕਿ ਤੁਸੀਂ ਖਾਣ ਜਾਂ ਪੀਣ ਵੇਲੇ ਘੱਟੋ-ਘੱਟ 6 ਫੁੱਟ ਦੀ ਸਰੀਰਕ ਦੂਰੀ ਬਣਾਈ ਰੱਖ ਰਹੇ ਹੋ ।</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843674B0-A46E-461D-B25A-445F6E9106A3}"/>
              </a:ext>
            </a:extLst>
          </p:cNvPr>
          <p:cNvSpPr>
            <a:spLocks noGrp="1"/>
          </p:cNvSpPr>
          <p:nvPr>
            <p:ph type="sldNum" sz="quarter" idx="12"/>
          </p:nvPr>
        </p:nvSpPr>
        <p:spPr/>
        <p:txBody>
          <a:bodyPr/>
          <a:lstStyle/>
          <a:p>
            <a:fld id="{407B733F-0C21-4884-8F91-526FF1FDED21}" type="slidenum">
              <a:rPr lang="en-US" smtClean="0"/>
              <a:t>11</a:t>
            </a:fld>
            <a:endParaRPr lang="en-US"/>
          </a:p>
        </p:txBody>
      </p:sp>
    </p:spTree>
    <p:extLst>
      <p:ext uri="{BB962C8B-B14F-4D97-AF65-F5344CB8AC3E}">
        <p14:creationId xmlns:p14="http://schemas.microsoft.com/office/powerpoint/2010/main" val="652560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7C0C-B23D-4950-8CA5-D689EFA07E71}"/>
              </a:ext>
            </a:extLst>
          </p:cNvPr>
          <p:cNvSpPr>
            <a:spLocks noGrp="1"/>
          </p:cNvSpPr>
          <p:nvPr>
            <p:ph type="title"/>
          </p:nvPr>
        </p:nvSpPr>
        <p:spPr/>
        <p:txBody>
          <a:bodyPr>
            <a:normAutofit/>
          </a:bodyPr>
          <a:lstStyle/>
          <a:p>
            <a:r>
              <a:rPr lang="en-US" dirty="0"/>
              <a:t>2. </a:t>
            </a:r>
            <a:r>
              <a:rPr lang="pa-IN" dirty="0"/>
              <a:t>ਸੁਰੱਖਿਅਤ ਰਹਿਣ ਅਤੇ ਪ੍ਰਸਾਰ ਨੂੰ ਰੋਕਣ ਲਈ ਕੀ ਕਰਨਾ ਹੈ</a:t>
            </a:r>
            <a:endParaRPr lang="en-US" dirty="0"/>
          </a:p>
        </p:txBody>
      </p:sp>
      <p:pic>
        <p:nvPicPr>
          <p:cNvPr id="1030" name="Picture 6" descr="How to Select a Mask">
            <a:extLst>
              <a:ext uri="{FF2B5EF4-FFF2-40B4-BE49-F238E27FC236}">
                <a16:creationId xmlns:a16="http://schemas.microsoft.com/office/drawing/2014/main" id="{858D5079-6674-45B1-AD5E-680672507D0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297" r="61997" b="41655"/>
          <a:stretch/>
        </p:blipFill>
        <p:spPr bwMode="auto">
          <a:xfrm>
            <a:off x="1187171" y="2433653"/>
            <a:ext cx="4699989" cy="268698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FFA47A9-DEA2-4178-BD9A-DE3A9E314979}"/>
              </a:ext>
            </a:extLst>
          </p:cNvPr>
          <p:cNvSpPr>
            <a:spLocks noGrp="1"/>
          </p:cNvSpPr>
          <p:nvPr>
            <p:ph type="sldNum" sz="quarter" idx="12"/>
          </p:nvPr>
        </p:nvSpPr>
        <p:spPr/>
        <p:txBody>
          <a:bodyPr/>
          <a:lstStyle/>
          <a:p>
            <a:fld id="{407B733F-0C21-4884-8F91-526FF1FDED21}" type="slidenum">
              <a:rPr lang="en-US" smtClean="0"/>
              <a:t>12</a:t>
            </a:fld>
            <a:endParaRPr lang="en-US"/>
          </a:p>
        </p:txBody>
      </p:sp>
      <p:pic>
        <p:nvPicPr>
          <p:cNvPr id="4" name="Picture 3">
            <a:extLst>
              <a:ext uri="{FF2B5EF4-FFF2-40B4-BE49-F238E27FC236}">
                <a16:creationId xmlns:a16="http://schemas.microsoft.com/office/drawing/2014/main" id="{4AE02A36-73AF-4017-B3A9-C3198B23844E}"/>
              </a:ext>
            </a:extLst>
          </p:cNvPr>
          <p:cNvPicPr>
            <a:picLocks noChangeAspect="1"/>
          </p:cNvPicPr>
          <p:nvPr/>
        </p:nvPicPr>
        <p:blipFill>
          <a:blip r:embed="rId4"/>
          <a:stretch>
            <a:fillRect/>
          </a:stretch>
        </p:blipFill>
        <p:spPr>
          <a:xfrm>
            <a:off x="6304842" y="2612566"/>
            <a:ext cx="4920530" cy="2508073"/>
          </a:xfrm>
          <a:prstGeom prst="rect">
            <a:avLst/>
          </a:prstGeom>
        </p:spPr>
      </p:pic>
    </p:spTree>
    <p:extLst>
      <p:ext uri="{BB962C8B-B14F-4D97-AF65-F5344CB8AC3E}">
        <p14:creationId xmlns:p14="http://schemas.microsoft.com/office/powerpoint/2010/main" val="319490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a-IN" dirty="0"/>
              <a:t>ਨਿਰੀਖਕ ਸੂਚਨਾ</a:t>
            </a:r>
            <a:r>
              <a:rPr lang="en-US" dirty="0"/>
              <a:t>:</a:t>
            </a:r>
          </a:p>
        </p:txBody>
      </p:sp>
      <p:sp>
        <p:nvSpPr>
          <p:cNvPr id="3" name="Content Placeholder 2"/>
          <p:cNvSpPr>
            <a:spLocks noGrp="1"/>
          </p:cNvSpPr>
          <p:nvPr>
            <p:ph idx="1"/>
          </p:nvPr>
        </p:nvSpPr>
        <p:spPr/>
        <p:txBody>
          <a:bodyPr>
            <a:noAutofit/>
          </a:bodyPr>
          <a:lstStyle/>
          <a:p>
            <a:pPr>
              <a:lnSpc>
                <a:spcPct val="100000"/>
              </a:lnSpc>
            </a:pPr>
            <a:r>
              <a:rPr lang="pa-IN" sz="1800" dirty="0">
                <a:solidFill>
                  <a:schemeClr val="tx1"/>
                </a:solidFill>
              </a:rPr>
              <a:t>ਕੋਵਿਡ -19 ਨੂੰ ਫੈਲਣ ਤੋਂ ਰੋਕਣ ਲਈ ਅਤੇ ਸੁਰੱਖਿਅਤ ਰਹਿਣ ਦਾ ਇੱਕ ਹੋਰ ਤਰੀਕਾ ਚਿਹਰਾ-ਪਰਦਾ ਪਹਿਨੋ ।  </a:t>
            </a:r>
          </a:p>
          <a:p>
            <a:pPr>
              <a:lnSpc>
                <a:spcPct val="100000"/>
              </a:lnSpc>
            </a:pPr>
            <a:r>
              <a:rPr lang="pa-IN" sz="1800" dirty="0">
                <a:solidFill>
                  <a:schemeClr val="tx1"/>
                </a:solidFill>
              </a:rPr>
              <a:t>ਚਿਹਰਾ ਢੱਕਣ ਵਿੱਚ ਨੱਕ ਅਤੇ ਮੂੰਹ ਢੱਕੇ ਹੋਏ ਹੋਣੇ ਚਾਹੀਦੇ ਹਨ, ਤੁਹਾਡੀ ਵਰਤੋਂ ਲਈ ਕੰਪਨੀ ਚਿਹਰਾ-ਪਰਦਾ ਪ੍ਰਦਾਨ ਕਰਦੀ ਹੈ ।</a:t>
            </a:r>
          </a:p>
          <a:p>
            <a:pPr>
              <a:lnSpc>
                <a:spcPct val="100000"/>
              </a:lnSpc>
            </a:pPr>
            <a:r>
              <a:rPr lang="pa-IN" sz="1800" dirty="0"/>
              <a:t> </a:t>
            </a:r>
            <a:r>
              <a:rPr lang="en-US" sz="1800" dirty="0">
                <a:solidFill>
                  <a:srgbClr val="FF0000"/>
                </a:solidFill>
              </a:rPr>
              <a:t>(</a:t>
            </a:r>
            <a:r>
              <a:rPr lang="pa-IN" sz="1800" dirty="0">
                <a:solidFill>
                  <a:srgbClr val="FF0000"/>
                </a:solidFill>
              </a:rPr>
              <a:t>‘ਮੂੰਹ ਦੇ ਪਰਦੇ’ ‘ਤੇ ਕੰਪਨੀ ਦੀ ਜਾਣਕਾਰੀ ਦਿਓ</a:t>
            </a:r>
            <a:r>
              <a:rPr lang="en-US" sz="1800" dirty="0">
                <a:solidFill>
                  <a:srgbClr val="FF0000"/>
                </a:solidFill>
              </a:rPr>
              <a:t> – </a:t>
            </a:r>
            <a:r>
              <a:rPr lang="pa-IN" sz="1800" dirty="0">
                <a:solidFill>
                  <a:srgbClr val="FF0000"/>
                </a:solidFill>
              </a:rPr>
              <a:t>ਮੂੰਹ ਦੇ ਪਰਦੇ ਲੈਣ ਲਈ ਸਥਾਨ</a:t>
            </a:r>
            <a:r>
              <a:rPr lang="en-US" sz="1800" dirty="0">
                <a:solidFill>
                  <a:srgbClr val="FF0000"/>
                </a:solidFill>
              </a:rPr>
              <a:t> </a:t>
            </a:r>
            <a:r>
              <a:rPr lang="pa-IN" sz="1800" dirty="0">
                <a:solidFill>
                  <a:srgbClr val="FF0000"/>
                </a:solidFill>
              </a:rPr>
              <a:t>ਦੱਸੋ</a:t>
            </a:r>
            <a:r>
              <a:rPr lang="en-US" sz="1800" dirty="0">
                <a:solidFill>
                  <a:srgbClr val="FF0000"/>
                </a:solidFill>
              </a:rPr>
              <a:t> </a:t>
            </a:r>
            <a:r>
              <a:rPr lang="pa-IN" sz="1800" dirty="0">
                <a:solidFill>
                  <a:srgbClr val="FF0000"/>
                </a:solidFill>
              </a:rPr>
              <a:t>ਜਾਂ ਜਿਸ ਵਿਅਕਤੀ ਨਾਲ ਸੰਪਰਕ ਕਰਨਾ ਹੈ</a:t>
            </a:r>
            <a:r>
              <a:rPr lang="en-US" sz="1800" dirty="0">
                <a:solidFill>
                  <a:srgbClr val="FF0000"/>
                </a:solidFill>
              </a:rPr>
              <a:t>)</a:t>
            </a:r>
          </a:p>
          <a:p>
            <a:pPr>
              <a:lnSpc>
                <a:spcPct val="100000"/>
              </a:lnSpc>
            </a:pPr>
            <a:r>
              <a:rPr lang="pa-IN" sz="1800" dirty="0">
                <a:solidFill>
                  <a:schemeClr val="tx1"/>
                </a:solidFill>
              </a:rPr>
              <a:t>ਜੇਕਰ ਤੁਹਾਨੂੰ ਟੀਕੇ ਨਹੀਂ ਲਗਾਏ ਗਏ ਹਨ ਤਾਂ ਤੁਹਾਨੂੰ ‘ਫਿਲਟਰਿੰਗ ਫੇਸਪੀਸ ਰੈਸਪੀਰੇਟਰ’ ਦੀ ਬੇਨਤੀ ਕਰਨ ਦਾ ਅਧਿਕਾਰ ਹੈ ਅਤੇ ਇਹ ਤੁਹਾਨੂੰ ਸਮੇਂ ਸਿਰ ਪ੍ਰਦਾਨ ਕੀਤਾ ਜਾਵੇਗਾ । </a:t>
            </a:r>
            <a:r>
              <a:rPr lang="pa-IN" sz="1800" dirty="0">
                <a:solidFill>
                  <a:srgbClr val="FF0000"/>
                </a:solidFill>
              </a:rPr>
              <a:t>(ਇਸ ਲਈ ਬੇਨਤੀ ਕਰਨ ਅਤੇ ਇਸਨੂੰ ਸਹੀ ਵਰਤੋਂ ਦੀਆਂ ਹਦਾਇਤਾਂ ਸਮੇਤ ਪ੍ਰਾਪਤ ਕਰਨ ਦੀ ਸਮਾਂ-ਸੀਮਾ ਲਈ ਕੰਪਨੀ ਦੇ ਵੇਰਵੇ ਪ੍ਰਦਾਨ ਕਰੋ । )</a:t>
            </a:r>
            <a:r>
              <a:rPr lang="pa-IN" sz="1800" dirty="0"/>
              <a:t> </a:t>
            </a:r>
          </a:p>
          <a:p>
            <a:pPr>
              <a:lnSpc>
                <a:spcPct val="100000"/>
              </a:lnSpc>
            </a:pPr>
            <a:r>
              <a:rPr lang="pa-IN" sz="1800" dirty="0">
                <a:solidFill>
                  <a:schemeClr val="tx1"/>
                </a:solidFill>
              </a:rPr>
              <a:t>ਅਸੀਂ ਤੁਹਾਨੂੰ ਇਸ ਬਾਰੇ ਹਦਾਇਤਾਂ ਪ੍ਰਦਾਨ ਕਰਾਂਗੇ ਕਿ ਇਸਨੂੰ ਸਹੀ ਤਰੀਕੇ ਨਾਲ ਕਿਵੇਂ ਪਹਿਨਣਾ ਹੈ, ਇਸਨੂੰ ਬੰਨ੍ਹ ਕੇ ਕਿਵੇਂ ਕੱਸਣਾ ਹੈ ਅਤੇ ਸਵਾਸ ਯੰਤਰ ਅਤੇ ਚਿਹਰਾ ਪਰਦਾ ਵਿਚਕਾਰ ਦੂਰੀ:  ਚਿਹਰਾ-ਪਰਦਾ ਮੁੱਖ ਤੌਰ ‘ਤੇ ਇਸਨੂੰ ਪਹਿਨਣ ਵਾਲੇ ਦੇ ਆਲੇ-ਦੁਆਲੇ ਦੇ ਲੋਕਾਂ ਦੀ ਰੱਖਿਆ ਕਰਦਾ ਹੈ, ਸਵਾਸ-ਯੰਤਰ ਇਸਨੂੰ ਪਹਿਨਣ ਵਾਲੇ ਅਤੇ ਉਸਦੇ ਆਲੇ ਦੁਆਲੇ ਦੇ ਲੋਕਾਂ, ਦੋਵਾਂ ਦੀ ਰੱਖਿਆ ਕਰਦਾ ਹੈ । </a:t>
            </a:r>
          </a:p>
        </p:txBody>
      </p:sp>
      <p:sp>
        <p:nvSpPr>
          <p:cNvPr id="4" name="Slide Number Placeholder 3"/>
          <p:cNvSpPr>
            <a:spLocks noGrp="1"/>
          </p:cNvSpPr>
          <p:nvPr>
            <p:ph type="sldNum" sz="quarter" idx="12"/>
          </p:nvPr>
        </p:nvSpPr>
        <p:spPr/>
        <p:txBody>
          <a:bodyPr/>
          <a:lstStyle/>
          <a:p>
            <a:fld id="{407B733F-0C21-4884-8F91-526FF1FDED21}" type="slidenum">
              <a:rPr lang="en-US" smtClean="0"/>
              <a:t>13</a:t>
            </a:fld>
            <a:endParaRPr lang="en-US"/>
          </a:p>
        </p:txBody>
      </p:sp>
    </p:spTree>
    <p:extLst>
      <p:ext uri="{BB962C8B-B14F-4D97-AF65-F5344CB8AC3E}">
        <p14:creationId xmlns:p14="http://schemas.microsoft.com/office/powerpoint/2010/main" val="2718031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6AD8-8C34-4CAE-ACC7-069BE01F31BA}"/>
              </a:ext>
            </a:extLst>
          </p:cNvPr>
          <p:cNvSpPr>
            <a:spLocks noGrp="1"/>
          </p:cNvSpPr>
          <p:nvPr>
            <p:ph type="title"/>
          </p:nvPr>
        </p:nvSpPr>
        <p:spPr/>
        <p:txBody>
          <a:bodyPr>
            <a:normAutofit fontScale="90000"/>
          </a:bodyPr>
          <a:lstStyle/>
          <a:p>
            <a:r>
              <a:rPr lang="en-US" dirty="0"/>
              <a:t>2. </a:t>
            </a:r>
            <a:r>
              <a:rPr lang="pa-IN" sz="4400" dirty="0"/>
              <a:t>ਸੁਰੱਖਿਅਤ ਰਹਿਣ ਲਈ ਕਾਰਜ-ਸਥਾਨ ‘ਤੇ ਵਿਹਾਰ</a:t>
            </a:r>
            <a:br>
              <a:rPr lang="en-US" dirty="0"/>
            </a:br>
            <a:endParaRPr lang="en-US" dirty="0"/>
          </a:p>
        </p:txBody>
      </p:sp>
      <p:sp>
        <p:nvSpPr>
          <p:cNvPr id="3" name="Content Placeholder 2">
            <a:extLst>
              <a:ext uri="{FF2B5EF4-FFF2-40B4-BE49-F238E27FC236}">
                <a16:creationId xmlns:a16="http://schemas.microsoft.com/office/drawing/2014/main" id="{219DF9DA-54E5-4F60-A6F6-A2504A2688A5}"/>
              </a:ext>
            </a:extLst>
          </p:cNvPr>
          <p:cNvSpPr>
            <a:spLocks noGrp="1"/>
          </p:cNvSpPr>
          <p:nvPr>
            <p:ph idx="1"/>
          </p:nvPr>
        </p:nvSpPr>
        <p:spPr>
          <a:xfrm>
            <a:off x="9794626" y="6153853"/>
            <a:ext cx="4574109" cy="1755284"/>
          </a:xfrm>
        </p:spPr>
        <p:txBody>
          <a:bodyPr/>
          <a:lstStyle/>
          <a:p>
            <a:endParaRPr lang="en-US" dirty="0"/>
          </a:p>
        </p:txBody>
      </p:sp>
      <p:pic>
        <p:nvPicPr>
          <p:cNvPr id="2050" name="896D56FB-7ACF-4882-A3B7-F443D440EC19">
            <a:extLst>
              <a:ext uri="{FF2B5EF4-FFF2-40B4-BE49-F238E27FC236}">
                <a16:creationId xmlns:a16="http://schemas.microsoft.com/office/drawing/2014/main" id="{DFF9F070-9430-4D12-8608-CAF8CBF18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510" y="1981532"/>
            <a:ext cx="3129241" cy="4172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26E1276E-6EBD-48D2-A984-A19B2DA217E9">
            <a:extLst>
              <a:ext uri="{FF2B5EF4-FFF2-40B4-BE49-F238E27FC236}">
                <a16:creationId xmlns:a16="http://schemas.microsoft.com/office/drawing/2014/main" id="{8D0CBE44-3912-451C-8F47-276154437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385" y="2084055"/>
            <a:ext cx="3129241" cy="41723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id="{441CC013-BF93-4CB2-BCED-05E3384D0129}"/>
              </a:ext>
            </a:extLst>
          </p:cNvPr>
          <p:cNvSpPr>
            <a:spLocks noGrp="1"/>
          </p:cNvSpPr>
          <p:nvPr>
            <p:ph type="sldNum" sz="quarter" idx="12"/>
          </p:nvPr>
        </p:nvSpPr>
        <p:spPr/>
        <p:txBody>
          <a:bodyPr/>
          <a:lstStyle/>
          <a:p>
            <a:fld id="{407B733F-0C21-4884-8F91-526FF1FDED21}" type="slidenum">
              <a:rPr lang="en-US" smtClean="0"/>
              <a:t>14</a:t>
            </a:fld>
            <a:endParaRPr lang="en-US"/>
          </a:p>
        </p:txBody>
      </p:sp>
    </p:spTree>
    <p:extLst>
      <p:ext uri="{BB962C8B-B14F-4D97-AF65-F5344CB8AC3E}">
        <p14:creationId xmlns:p14="http://schemas.microsoft.com/office/powerpoint/2010/main" val="257170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65BC-C571-4826-B298-DDB03A842DFF}"/>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0D9E281C-740D-4B8A-98CD-6B1521DACB07}"/>
              </a:ext>
            </a:extLst>
          </p:cNvPr>
          <p:cNvSpPr>
            <a:spLocks noGrp="1"/>
          </p:cNvSpPr>
          <p:nvPr>
            <p:ph idx="1"/>
          </p:nvPr>
        </p:nvSpPr>
        <p:spPr>
          <a:xfrm>
            <a:off x="940903" y="1845734"/>
            <a:ext cx="10548731" cy="4023360"/>
          </a:xfrm>
        </p:spPr>
        <p:txBody>
          <a:bodyPr>
            <a:noAutofit/>
          </a:bodyPr>
          <a:lstStyle/>
          <a:p>
            <a:r>
              <a:rPr lang="pa-IN" sz="2300" dirty="0"/>
              <a:t>ਤੁਹਾਨੂੰ ਸੁਰੱਖਿਅਤ ਰੱਖਣ ਲਈ ਕੁੱਝ ਕਾਰਜ ਹਨ ਜੋ ਅਸੀਂ ਕੰਮ ‘ਤੇ ਕਰ ਰਹੇ ਹਾਂ ਇਨ੍ਹਾ ਵਿੱਚ ਆਮ ਤੌਰ ‘ਤੇ ਛੂਹੇ ਜਾਣ ਵਾਲੀਆਂ ਸਤਹਾਂ ਦੀ ਸਫਾਈ ਅਤੇ ਕੀਟਾਣੂੰ-ਮੁਕਤ ਕਰਨਾ ਸ਼ਾਮਿਲ ਹੈ। ਇਨ੍ਹਾ ਵਿੱਚ ਸ਼ਾਮਿਲ ਹੈ</a:t>
            </a:r>
            <a:r>
              <a:rPr lang="en-US" sz="2300" dirty="0"/>
              <a:t>:</a:t>
            </a:r>
          </a:p>
          <a:p>
            <a:r>
              <a:rPr lang="en-US" sz="2400" dirty="0"/>
              <a:t>-</a:t>
            </a:r>
            <a:r>
              <a:rPr lang="pa-IN" sz="2400" dirty="0"/>
              <a:t>ਮੇਜ਼ ਅਤੇ ਕੁਰਸੀਆਂ ਦੀ ਵਰਤੀ ਜਾਣ ਵਾਲੀ ਜਗ੍ਹਾ </a:t>
            </a:r>
            <a:endParaRPr lang="en-US" sz="2400" dirty="0"/>
          </a:p>
          <a:p>
            <a:r>
              <a:rPr lang="en-US" sz="2400" dirty="0"/>
              <a:t>-</a:t>
            </a:r>
            <a:r>
              <a:rPr lang="pa-IN" sz="2400" dirty="0"/>
              <a:t>ਪੀਣ ਵਾਲੇ ਡੱਬੇ</a:t>
            </a:r>
            <a:endParaRPr lang="en-US" sz="2400" dirty="0"/>
          </a:p>
          <a:p>
            <a:r>
              <a:rPr lang="en-US" sz="2400" dirty="0"/>
              <a:t>- </a:t>
            </a:r>
            <a:r>
              <a:rPr lang="pa-IN" sz="2400" dirty="0"/>
              <a:t>ਆਰਾਮ-ਕਮਰੇ ਦੀਆਂ ਚੀਜ਼ਾਂ</a:t>
            </a:r>
            <a:r>
              <a:rPr lang="en-US" sz="2400" dirty="0"/>
              <a:t>, </a:t>
            </a:r>
            <a:r>
              <a:rPr lang="pa-IN" sz="2400" dirty="0"/>
              <a:t>ਹੈਂਡਲ</a:t>
            </a:r>
            <a:r>
              <a:rPr lang="en-US" sz="2400" dirty="0"/>
              <a:t>, </a:t>
            </a:r>
            <a:r>
              <a:rPr lang="pa-IN" sz="2400" dirty="0"/>
              <a:t>ਧੋਣ ਵਾਲੇ ਸਟੇਸ਼ਨ</a:t>
            </a:r>
            <a:endParaRPr lang="en-US" sz="2400" dirty="0"/>
          </a:p>
          <a:p>
            <a:r>
              <a:rPr lang="en-US" sz="2400" dirty="0">
                <a:solidFill>
                  <a:schemeClr val="tx1"/>
                </a:solidFill>
              </a:rPr>
              <a:t>- </a:t>
            </a:r>
            <a:r>
              <a:rPr lang="pa-IN" sz="2400" dirty="0">
                <a:solidFill>
                  <a:schemeClr val="tx1"/>
                </a:solidFill>
              </a:rPr>
              <a:t>ਆਮ ਵਰਤੇ ਜਾਣ ਵਾਲੇ ਸੰਦ ਅਤੇ ਸ਼ਾਜੋ-ਸਾਮਾਨ</a:t>
            </a:r>
            <a:endParaRPr lang="en-US" sz="2400" dirty="0">
              <a:solidFill>
                <a:schemeClr val="tx1"/>
              </a:solidFill>
            </a:endParaRPr>
          </a:p>
          <a:p>
            <a:r>
              <a:rPr lang="en-US" sz="2400" dirty="0">
                <a:solidFill>
                  <a:srgbClr val="FF0000"/>
                </a:solidFill>
              </a:rPr>
              <a:t>(</a:t>
            </a:r>
            <a:r>
              <a:rPr lang="pa-IN" sz="2400" dirty="0">
                <a:solidFill>
                  <a:srgbClr val="FF0000"/>
                </a:solidFill>
              </a:rPr>
              <a:t>ਤੁਹਾਡੇ ਕਾਰਜ-ਸਥਾਨ ‘ਤੇ ਵਿਸ਼ੇਸ਼ ਇਲਾਜ ਵਾਲੀਆਂ ਚੀਜ਼ਾਂ ਸ਼ਾਮਿਲ ਕਰੋ</a:t>
            </a:r>
            <a:r>
              <a:rPr lang="en-US" sz="2400" dirty="0">
                <a:solidFill>
                  <a:srgbClr val="FF0000"/>
                </a:solidFill>
              </a:rPr>
              <a:t>)</a:t>
            </a:r>
            <a:endParaRPr lang="en-US" sz="2400" dirty="0"/>
          </a:p>
          <a:p>
            <a:r>
              <a:rPr lang="pa-IN" sz="2400" dirty="0"/>
              <a:t>ਤੁਹਾਡਾ ਦੁਪਿਹਰ ਦੇ ਖਾਣੇ ਅਤੇ (ਕੰਮ ਦੌਰਾਨ ਥੋੜ੍ਹੇ ਸਮੇਂ ਦੀ ) ਛੁੱਟੀ ਦੌਰਾਨ ਵੀ ਸਰੀਰਕ ਦੂਰੀਆਂ ਬਣਾਈ ਰੱਖੋ। ਹੋਰ ਕਾਮਿਆਂ ਨੇੜੇ ਕੰਮ ਕਰਨ ਤੋਂ ਪ੍ਰਹੇਜ਼ ਕਰੋ।</a:t>
            </a:r>
            <a:endParaRPr lang="en-US" sz="2400" dirty="0"/>
          </a:p>
        </p:txBody>
      </p:sp>
      <p:sp>
        <p:nvSpPr>
          <p:cNvPr id="4" name="Slide Number Placeholder 3">
            <a:extLst>
              <a:ext uri="{FF2B5EF4-FFF2-40B4-BE49-F238E27FC236}">
                <a16:creationId xmlns:a16="http://schemas.microsoft.com/office/drawing/2014/main" id="{1DC29858-B4B9-45F7-9FDE-DA230441D68A}"/>
              </a:ext>
            </a:extLst>
          </p:cNvPr>
          <p:cNvSpPr>
            <a:spLocks noGrp="1"/>
          </p:cNvSpPr>
          <p:nvPr>
            <p:ph type="sldNum" sz="quarter" idx="12"/>
          </p:nvPr>
        </p:nvSpPr>
        <p:spPr/>
        <p:txBody>
          <a:bodyPr/>
          <a:lstStyle/>
          <a:p>
            <a:fld id="{407B733F-0C21-4884-8F91-526FF1FDED21}" type="slidenum">
              <a:rPr lang="en-US" smtClean="0"/>
              <a:t>15</a:t>
            </a:fld>
            <a:endParaRPr lang="en-US"/>
          </a:p>
        </p:txBody>
      </p:sp>
    </p:spTree>
    <p:extLst>
      <p:ext uri="{BB962C8B-B14F-4D97-AF65-F5344CB8AC3E}">
        <p14:creationId xmlns:p14="http://schemas.microsoft.com/office/powerpoint/2010/main" val="2422028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E150-69F2-4BEA-8195-B18B45577DD2}"/>
              </a:ext>
            </a:extLst>
          </p:cNvPr>
          <p:cNvSpPr>
            <a:spLocks noGrp="1"/>
          </p:cNvSpPr>
          <p:nvPr>
            <p:ph type="title"/>
          </p:nvPr>
        </p:nvSpPr>
        <p:spPr>
          <a:xfrm>
            <a:off x="904973" y="286603"/>
            <a:ext cx="10463753" cy="1450757"/>
          </a:xfrm>
        </p:spPr>
        <p:txBody>
          <a:bodyPr/>
          <a:lstStyle/>
          <a:p>
            <a:r>
              <a:rPr lang="en-US" dirty="0"/>
              <a:t>2. </a:t>
            </a:r>
            <a:r>
              <a:rPr lang="pa-IN" dirty="0"/>
              <a:t>ਖਤਰੇ ਦੀ ਪਛਾਣ ਅਤੇ ਮੁਲਾਂਕਣ </a:t>
            </a:r>
            <a:br>
              <a:rPr lang="en-US" dirty="0"/>
            </a:br>
            <a:endParaRPr lang="en-US" dirty="0"/>
          </a:p>
        </p:txBody>
      </p:sp>
      <p:sp>
        <p:nvSpPr>
          <p:cNvPr id="3" name="Content Placeholder 2">
            <a:extLst>
              <a:ext uri="{FF2B5EF4-FFF2-40B4-BE49-F238E27FC236}">
                <a16:creationId xmlns:a16="http://schemas.microsoft.com/office/drawing/2014/main" id="{E03B0EF7-D193-41E5-9B73-9E04552CBB2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DE97A8D-255D-48A6-AD9C-3BA99D32B921}"/>
              </a:ext>
            </a:extLst>
          </p:cNvPr>
          <p:cNvSpPr>
            <a:spLocks noGrp="1"/>
          </p:cNvSpPr>
          <p:nvPr>
            <p:ph type="sldNum" sz="quarter" idx="12"/>
          </p:nvPr>
        </p:nvSpPr>
        <p:spPr/>
        <p:txBody>
          <a:bodyPr/>
          <a:lstStyle/>
          <a:p>
            <a:fld id="{407B733F-0C21-4884-8F91-526FF1FDED21}" type="slidenum">
              <a:rPr lang="en-US" smtClean="0"/>
              <a:t>16</a:t>
            </a:fld>
            <a:endParaRPr lang="en-US"/>
          </a:p>
        </p:txBody>
      </p:sp>
      <p:pic>
        <p:nvPicPr>
          <p:cNvPr id="6" name="Picture 5">
            <a:extLst>
              <a:ext uri="{FF2B5EF4-FFF2-40B4-BE49-F238E27FC236}">
                <a16:creationId xmlns:a16="http://schemas.microsoft.com/office/drawing/2014/main" id="{8F1D14F6-17A7-4B7F-8D7B-1B34D2C69B3A}"/>
              </a:ext>
            </a:extLst>
          </p:cNvPr>
          <p:cNvPicPr>
            <a:picLocks noChangeAspect="1"/>
          </p:cNvPicPr>
          <p:nvPr/>
        </p:nvPicPr>
        <p:blipFill rotWithShape="1">
          <a:blip r:embed="rId2"/>
          <a:srcRect l="24453" t="11667" r="26328" b="9722"/>
          <a:stretch/>
        </p:blipFill>
        <p:spPr>
          <a:xfrm>
            <a:off x="3952875" y="1946789"/>
            <a:ext cx="4724400" cy="4244460"/>
          </a:xfrm>
          <a:prstGeom prst="rect">
            <a:avLst/>
          </a:prstGeom>
        </p:spPr>
      </p:pic>
    </p:spTree>
    <p:extLst>
      <p:ext uri="{BB962C8B-B14F-4D97-AF65-F5344CB8AC3E}">
        <p14:creationId xmlns:p14="http://schemas.microsoft.com/office/powerpoint/2010/main" val="328169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346D-12F0-48A0-B460-43BC3F6E5F2D}"/>
              </a:ext>
            </a:extLst>
          </p:cNvPr>
          <p:cNvSpPr>
            <a:spLocks noGrp="1"/>
          </p:cNvSpPr>
          <p:nvPr>
            <p:ph type="title"/>
          </p:nvPr>
        </p:nvSpPr>
        <p:spPr/>
        <p:txBody>
          <a:bodyPr/>
          <a:lstStyle/>
          <a:p>
            <a:r>
              <a:rPr lang="pa-IN" dirty="0"/>
              <a:t>ਨਿਰੀਖਕ ਸੂਚਨਾ</a:t>
            </a:r>
            <a:r>
              <a:rPr lang="en-US" dirty="0"/>
              <a:t>:	</a:t>
            </a:r>
          </a:p>
        </p:txBody>
      </p:sp>
      <p:sp>
        <p:nvSpPr>
          <p:cNvPr id="3" name="Content Placeholder 2">
            <a:extLst>
              <a:ext uri="{FF2B5EF4-FFF2-40B4-BE49-F238E27FC236}">
                <a16:creationId xmlns:a16="http://schemas.microsoft.com/office/drawing/2014/main" id="{80AC9B89-A05E-4C31-8B70-17322B9C4722}"/>
              </a:ext>
            </a:extLst>
          </p:cNvPr>
          <p:cNvSpPr>
            <a:spLocks noGrp="1"/>
          </p:cNvSpPr>
          <p:nvPr>
            <p:ph idx="1"/>
          </p:nvPr>
        </p:nvSpPr>
        <p:spPr/>
        <p:txBody>
          <a:bodyPr>
            <a:normAutofit/>
          </a:bodyPr>
          <a:lstStyle/>
          <a:p>
            <a:pPr marL="0" marR="91440" indent="0">
              <a:lnSpc>
                <a:spcPct val="103000"/>
              </a:lnSpc>
              <a:spcAft>
                <a:spcPts val="0"/>
              </a:spcAft>
              <a:buNone/>
              <a:tabLst>
                <a:tab pos="316865" algn="l"/>
                <a:tab pos="317500" algn="l"/>
              </a:tabLst>
            </a:pPr>
            <a:r>
              <a:rPr lang="pa-IN" sz="2400" dirty="0"/>
              <a:t>ਕਾਰਜ-ਸਥਾਨ ਵਿੱਚ ਤੁਹਾਡੀ ਸੁਰੱਖਿਆ ਲਈ ਸਾਡੀ ਕੰਪਨੀ ਜ਼ਿੰਮੇਵਾਰ ਹੈ। ਅਸੀਂ ਨਿਯਤ ਸਮੇਂ ‘ਤੇ ਕਾਰਜ-ਸਥਾਨ ‘ਤੇ ਖਤਰੇ ਦੀ ਪਛਾਣ ਦਾ ਸੰਚਾਲਨ ਕਰਦੇ ਹਾਂ </a:t>
            </a:r>
            <a:r>
              <a:rPr lang="en-US" sz="2400" dirty="0">
                <a:solidFill>
                  <a:srgbClr val="FF0000"/>
                </a:solidFill>
                <a:effectLst/>
                <a:latin typeface="+mj-lt"/>
                <a:ea typeface="Arial" panose="020B0604020202020204" pitchFamily="34" charset="0"/>
              </a:rPr>
              <a:t>(</a:t>
            </a:r>
            <a:r>
              <a:rPr lang="pa-IN" sz="2400" dirty="0">
                <a:solidFill>
                  <a:srgbClr val="FF0000"/>
                </a:solidFill>
                <a:effectLst/>
                <a:latin typeface="+mj-lt"/>
                <a:ea typeface="Arial" panose="020B0604020202020204" pitchFamily="34" charset="0"/>
              </a:rPr>
              <a:t> ਭਰੋ, ਕਿੰਨੀ ਦੇਰ ਬਾਅਦ</a:t>
            </a:r>
            <a:r>
              <a:rPr lang="en-US" sz="2400" dirty="0">
                <a:solidFill>
                  <a:srgbClr val="FF0000"/>
                </a:solidFill>
                <a:effectLst/>
                <a:latin typeface="+mj-lt"/>
                <a:ea typeface="Arial" panose="020B0604020202020204" pitchFamily="34" charset="0"/>
              </a:rPr>
              <a:t>) </a:t>
            </a:r>
            <a:r>
              <a:rPr lang="pa-IN" sz="2400" dirty="0">
                <a:solidFill>
                  <a:schemeClr val="tx1"/>
                </a:solidFill>
                <a:latin typeface="+mj-lt"/>
                <a:ea typeface="Arial" panose="020B0604020202020204" pitchFamily="34" charset="0"/>
              </a:rPr>
              <a:t> ਅਤੇ ਇੱਕ ਵਾਰ ਜਦੋਂ ਪਛਾਣ ਹੋ ਜਾਂਦੀ ਹੈ ਅਸੀਂ ਇਨ੍ਹਾ ਨੂੰ ਸੁਆਰਦੇ ਹਾਂ।</a:t>
            </a:r>
            <a:endParaRPr lang="en-US" sz="2400" dirty="0">
              <a:effectLst/>
              <a:latin typeface="+mj-lt"/>
              <a:ea typeface="Arial" panose="020B0604020202020204" pitchFamily="34" charset="0"/>
            </a:endParaRPr>
          </a:p>
          <a:p>
            <a:pPr marL="0" marR="91440" lvl="0" indent="0">
              <a:lnSpc>
                <a:spcPct val="103000"/>
              </a:lnSpc>
              <a:spcBef>
                <a:spcPts val="1200"/>
              </a:spcBef>
              <a:spcAft>
                <a:spcPts val="0"/>
              </a:spcAft>
              <a:buNone/>
              <a:tabLst>
                <a:tab pos="316865" algn="l"/>
                <a:tab pos="317500" algn="l"/>
              </a:tabLst>
            </a:pPr>
            <a:endParaRPr lang="en-US" sz="2400" dirty="0">
              <a:effectLst/>
              <a:latin typeface="+mj-lt"/>
              <a:ea typeface="Arial" panose="020B0604020202020204" pitchFamily="34" charset="0"/>
            </a:endParaRPr>
          </a:p>
          <a:p>
            <a:r>
              <a:rPr lang="pa-IN" sz="2400" dirty="0"/>
              <a:t>ਕਿਸੇ ਕੋਵਿਡ-19 ਕਾਰਜ-ਸਥਾਨ ਖਤਰੇ ਦੀ ਪਛਾਣ ਲਈ ਮਦਦ ਕਰਨ ਵਿੱਚ ਅਸੀਂ ਤੁਹਾਨੂੰ ਹੱਲਾਸ਼ੇਰੀ ਅਤੇ ਹਿਮਾਇਤ ਦੇਣੀ ਚਾਹੁੰਦੇ ਹਾਂ। </a:t>
            </a:r>
            <a:endParaRPr lang="en-US" sz="2400" dirty="0">
              <a:latin typeface="+mj-lt"/>
            </a:endParaRPr>
          </a:p>
          <a:p>
            <a:r>
              <a:rPr lang="en-US" sz="2400" dirty="0">
                <a:solidFill>
                  <a:srgbClr val="FF0000"/>
                </a:solidFill>
                <a:latin typeface="+mj-lt"/>
              </a:rPr>
              <a:t>(</a:t>
            </a:r>
            <a:r>
              <a:rPr lang="pa-IN" sz="2400" dirty="0">
                <a:solidFill>
                  <a:srgbClr val="FF0000"/>
                </a:solidFill>
              </a:rPr>
              <a:t>ਖਤਰੇ ਦੀ ਰਿਪੋਰਟ ਕਿਵੇਂ ਕਰਨੀ ਹੈ ਇਸਦੇ ਬਾਰੇ ਕੰਪਨੀ ਨੂੰ ਖਾਸ ਜਾਣਕਾਰੀ ਦਿਓ।</a:t>
            </a:r>
            <a:r>
              <a:rPr lang="pa-IN" sz="2400" dirty="0">
                <a:solidFill>
                  <a:srgbClr val="FF0000"/>
                </a:solidFill>
                <a:latin typeface="+mj-lt"/>
              </a:rPr>
              <a:t> </a:t>
            </a:r>
            <a:r>
              <a:rPr lang="en-US" sz="2400" dirty="0">
                <a:solidFill>
                  <a:srgbClr val="FF0000"/>
                </a:solidFill>
                <a:latin typeface="+mj-lt"/>
              </a:rPr>
              <a:t>) </a:t>
            </a:r>
          </a:p>
        </p:txBody>
      </p:sp>
      <p:sp>
        <p:nvSpPr>
          <p:cNvPr id="4" name="Slide Number Placeholder 3">
            <a:extLst>
              <a:ext uri="{FF2B5EF4-FFF2-40B4-BE49-F238E27FC236}">
                <a16:creationId xmlns:a16="http://schemas.microsoft.com/office/drawing/2014/main" id="{8950EAD2-3D22-4C24-8CBF-1C2C8B02F33A}"/>
              </a:ext>
            </a:extLst>
          </p:cNvPr>
          <p:cNvSpPr>
            <a:spLocks noGrp="1"/>
          </p:cNvSpPr>
          <p:nvPr>
            <p:ph type="sldNum" sz="quarter" idx="12"/>
          </p:nvPr>
        </p:nvSpPr>
        <p:spPr/>
        <p:txBody>
          <a:bodyPr/>
          <a:lstStyle/>
          <a:p>
            <a:fld id="{407B733F-0C21-4884-8F91-526FF1FDED21}" type="slidenum">
              <a:rPr lang="en-US" smtClean="0"/>
              <a:t>17</a:t>
            </a:fld>
            <a:endParaRPr lang="en-US"/>
          </a:p>
        </p:txBody>
      </p:sp>
    </p:spTree>
    <p:extLst>
      <p:ext uri="{BB962C8B-B14F-4D97-AF65-F5344CB8AC3E}">
        <p14:creationId xmlns:p14="http://schemas.microsoft.com/office/powerpoint/2010/main" val="188438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0FBC-C3DF-4639-8F52-9ACC774CE4CD}"/>
              </a:ext>
            </a:extLst>
          </p:cNvPr>
          <p:cNvSpPr>
            <a:spLocks noGrp="1"/>
          </p:cNvSpPr>
          <p:nvPr>
            <p:ph type="title"/>
          </p:nvPr>
        </p:nvSpPr>
        <p:spPr/>
        <p:txBody>
          <a:bodyPr>
            <a:normAutofit fontScale="90000"/>
          </a:bodyPr>
          <a:lstStyle/>
          <a:p>
            <a:br>
              <a:rPr lang="pa-IN" dirty="0"/>
            </a:br>
            <a:br>
              <a:rPr lang="pa-IN" dirty="0"/>
            </a:br>
            <a:br>
              <a:rPr lang="pa-IN" dirty="0"/>
            </a:br>
            <a:br>
              <a:rPr lang="pa-IN" dirty="0"/>
            </a:br>
            <a:br>
              <a:rPr lang="pa-IN" dirty="0"/>
            </a:br>
            <a:br>
              <a:rPr lang="pa-IN" dirty="0"/>
            </a:br>
            <a:br>
              <a:rPr lang="pa-IN" dirty="0"/>
            </a:br>
            <a:br>
              <a:rPr lang="pa-IN" dirty="0"/>
            </a:br>
            <a:br>
              <a:rPr lang="pa-IN" dirty="0"/>
            </a:br>
            <a:br>
              <a:rPr lang="pa-IN" dirty="0"/>
            </a:br>
            <a:br>
              <a:rPr lang="pa-IN" dirty="0"/>
            </a:br>
            <a:br>
              <a:rPr lang="pa-IN" dirty="0"/>
            </a:br>
            <a:br>
              <a:rPr lang="pa-IN" dirty="0"/>
            </a:br>
            <a:br>
              <a:rPr lang="pa-IN" dirty="0"/>
            </a:br>
            <a:br>
              <a:rPr lang="pa-IN" dirty="0"/>
            </a:br>
            <a:br>
              <a:rPr lang="pa-IN" dirty="0"/>
            </a:br>
            <a:r>
              <a:rPr lang="en-US" dirty="0"/>
              <a:t>3. </a:t>
            </a:r>
            <a:r>
              <a:rPr lang="pa-IN" sz="3800" dirty="0"/>
              <a:t>ਤੰਦਰੁਸਤ ਮਹਿਸੂਸ ਨਹੀਂ ਕਰ ਰਹੇ ਹੋ ਅਤੇ ਤੁਹਾਨੁੰ ਕੋਵਿਡ-19 ਹੋਣ ਦਾ ਅੰਦੇਸ਼ਾ ਹੈ</a:t>
            </a:r>
            <a:br>
              <a:rPr lang="en-US" dirty="0"/>
            </a:br>
            <a:endParaRPr lang="en-US" dirty="0"/>
          </a:p>
        </p:txBody>
      </p:sp>
      <p:pic>
        <p:nvPicPr>
          <p:cNvPr id="5" name="Content Placeholder 4">
            <a:extLst>
              <a:ext uri="{FF2B5EF4-FFF2-40B4-BE49-F238E27FC236}">
                <a16:creationId xmlns:a16="http://schemas.microsoft.com/office/drawing/2014/main" id="{E18F7CCC-B86D-4492-A803-8EA67CB4A088}"/>
              </a:ext>
            </a:extLst>
          </p:cNvPr>
          <p:cNvPicPr>
            <a:picLocks noChangeAspect="1"/>
          </p:cNvPicPr>
          <p:nvPr/>
        </p:nvPicPr>
        <p:blipFill rotWithShape="1">
          <a:blip r:embed="rId2"/>
          <a:srcRect l="76647" t="15833" r="18884" b="69832"/>
          <a:stretch/>
        </p:blipFill>
        <p:spPr>
          <a:xfrm>
            <a:off x="7749307" y="2239820"/>
            <a:ext cx="2253673" cy="2595415"/>
          </a:xfrm>
          <a:prstGeom prst="rect">
            <a:avLst/>
          </a:prstGeom>
        </p:spPr>
      </p:pic>
      <p:pic>
        <p:nvPicPr>
          <p:cNvPr id="2052" name="Picture 4" descr="See the source image">
            <a:extLst>
              <a:ext uri="{FF2B5EF4-FFF2-40B4-BE49-F238E27FC236}">
                <a16:creationId xmlns:a16="http://schemas.microsoft.com/office/drawing/2014/main" id="{4FCAF04A-1EA0-476C-B59D-CF0FF6C1DCF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3065" t="22296" r="827" b="13762"/>
          <a:stretch/>
        </p:blipFill>
        <p:spPr bwMode="auto">
          <a:xfrm>
            <a:off x="1939636" y="2365859"/>
            <a:ext cx="4470400" cy="275478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2684409-952F-41C5-BC07-A2677C8BCF1F}"/>
              </a:ext>
            </a:extLst>
          </p:cNvPr>
          <p:cNvSpPr>
            <a:spLocks noGrp="1"/>
          </p:cNvSpPr>
          <p:nvPr>
            <p:ph type="sldNum" sz="quarter" idx="12"/>
          </p:nvPr>
        </p:nvSpPr>
        <p:spPr/>
        <p:txBody>
          <a:bodyPr/>
          <a:lstStyle/>
          <a:p>
            <a:fld id="{407B733F-0C21-4884-8F91-526FF1FDED21}" type="slidenum">
              <a:rPr lang="en-US" smtClean="0"/>
              <a:t>18</a:t>
            </a:fld>
            <a:endParaRPr lang="en-US"/>
          </a:p>
        </p:txBody>
      </p:sp>
    </p:spTree>
    <p:extLst>
      <p:ext uri="{BB962C8B-B14F-4D97-AF65-F5344CB8AC3E}">
        <p14:creationId xmlns:p14="http://schemas.microsoft.com/office/powerpoint/2010/main" val="2378947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1561-2351-4D4C-9D85-8F559074EE3A}"/>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3745717A-9BF2-49E6-B18C-CEE71B4ED3F7}"/>
              </a:ext>
            </a:extLst>
          </p:cNvPr>
          <p:cNvSpPr>
            <a:spLocks noGrp="1"/>
          </p:cNvSpPr>
          <p:nvPr>
            <p:ph idx="1"/>
          </p:nvPr>
        </p:nvSpPr>
        <p:spPr/>
        <p:txBody>
          <a:bodyPr>
            <a:normAutofit/>
          </a:bodyPr>
          <a:lstStyle/>
          <a:p>
            <a:pPr marL="0" indent="0">
              <a:buNone/>
            </a:pPr>
            <a:r>
              <a:rPr lang="pa-IN" sz="2400" dirty="0"/>
              <a:t>ਜੇਕਰ ਤੁਸੀਂ ਤੰਦਰੁਸਤ ਮਹਿਸੂਸ ਨਹੀਂ ਕਰ ਰਹੇ ਅਤੇ ਕੋਈ ਲੱਛਣ ਹੈ ਜਿਸ ਬਾਰੇ ਅਸੀਂ ਪਹਿਲਾਂ ਵਿਚਾਰ-ਵਟਾਂਦਰਾ ਕੀਤਾ ਹੈ, ਤੁਹਾਨੂੰ ਕੋਵਿਡ-19 ਹੋ ਸਕਦਾ ਹੈ</a:t>
            </a:r>
            <a:endParaRPr lang="en-US" sz="2400" dirty="0">
              <a:solidFill>
                <a:schemeClr val="tx1"/>
              </a:solidFill>
            </a:endParaRPr>
          </a:p>
          <a:p>
            <a:r>
              <a:rPr lang="pa-IN" sz="2400" dirty="0"/>
              <a:t>ਕੰਮ ‘ਤੇ ਨਾ ਆਓ, ਟੈਲੀਫੋਨ ਵਗੈਰਾ ‘ਤੇ ਦੱਸੋ ਕਿ ਬਿਮਾਰ ਹਾਂ</a:t>
            </a:r>
            <a:endParaRPr lang="en-US" sz="2400" dirty="0"/>
          </a:p>
          <a:p>
            <a:r>
              <a:rPr lang="pa-IN" sz="2400" dirty="0">
                <a:solidFill>
                  <a:schemeClr val="tx1"/>
                </a:solidFill>
              </a:rPr>
              <a:t>ਘਰ ਰਹੋ ਅਤੇ ਤੁਹਾਡੇ ਮੈਡੀਕਲ ਪ੍ਰਦਾਤਾ ਦੀਆਂ ਹਦਾਇਤਾਂ ਦੀ ਪਾਲਣਾ ਕਰੋ</a:t>
            </a:r>
            <a:endParaRPr lang="en-US" sz="2400" dirty="0">
              <a:solidFill>
                <a:schemeClr val="tx1"/>
              </a:solidFill>
            </a:endParaRPr>
          </a:p>
          <a:p>
            <a:r>
              <a:rPr lang="pa-IN" sz="2400" dirty="0"/>
              <a:t>ਤੁਹਾਨੂੰ ਕੋਵਿਡ-19 ਲਈ ਜਾਂਚ ਕਰਵਾਉਣ ਦੀ ਹੱਲਾਸ਼ੇਰੀ ਦਿੱਤੀ ਜਾਂਦੀ ਹੈ </a:t>
            </a:r>
            <a:r>
              <a:rPr lang="en-US" sz="2400" dirty="0">
                <a:solidFill>
                  <a:schemeClr val="tx1"/>
                </a:solidFill>
              </a:rPr>
              <a:t> </a:t>
            </a:r>
            <a:r>
              <a:rPr lang="en-US" sz="2400" dirty="0">
                <a:solidFill>
                  <a:srgbClr val="FF0000"/>
                </a:solidFill>
              </a:rPr>
              <a:t>(</a:t>
            </a:r>
            <a:r>
              <a:rPr lang="pa-IN" sz="2400" dirty="0">
                <a:solidFill>
                  <a:srgbClr val="FF0000"/>
                </a:solidFill>
              </a:rPr>
              <a:t>ਤੁਹਾਡੇ ਭਾਈਚਾਰੇ ਅਤੇ/ਜਾਂ ਤੁਹਾਡੀ ਕੰਪਨੀ ਵਿੱਚ ਜਾਂਚ ਕਰਵਾਉਣ ਲਈ ਸਰੋਤਾਂ ਦਾ ਪ੍ਰਬੰਧ ਕਰੋ</a:t>
            </a:r>
            <a:r>
              <a:rPr lang="en-US" sz="2400" dirty="0">
                <a:solidFill>
                  <a:srgbClr val="FF0000"/>
                </a:solidFill>
              </a:rPr>
              <a:t>)</a:t>
            </a:r>
          </a:p>
          <a:p>
            <a:r>
              <a:rPr lang="pa-IN" sz="2400" dirty="0"/>
              <a:t>ਕੰਪਨੀ ਕਿਸੇ ਕਾਰਜ-ਸਥਾਨ ‘ਤੇ ਪ੍ਰਭਾਵ ਦੀ ਛਾਣ-ਬੀਣ ਕਰੇਗੀ ਅਤੇ ਜਾਂਚ ਕਰਨ ਦੇ ਸਾਧਨਾਂ ਦਾ ਪ੍ਰਬੰਧ ਕਰੇਗੀ</a:t>
            </a:r>
            <a:r>
              <a:rPr lang="en-US" sz="2400" dirty="0">
                <a:solidFill>
                  <a:schemeClr val="tx1"/>
                </a:solidFill>
              </a:rPr>
              <a:t>. </a:t>
            </a:r>
            <a:r>
              <a:rPr lang="en-US" sz="2400" dirty="0">
                <a:solidFill>
                  <a:srgbClr val="FF0000"/>
                </a:solidFill>
              </a:rPr>
              <a:t>(</a:t>
            </a:r>
            <a:r>
              <a:rPr lang="pa-IN" sz="2400" dirty="0">
                <a:solidFill>
                  <a:srgbClr val="FF0000"/>
                </a:solidFill>
              </a:rPr>
              <a:t>ਕੰਪਨੀ ਦੀ ਨਿਸ਼ਚਿਤ ਪ੍ਰਕਿਰਿਆ ਦਾ ਪ੍ਰਬੰਧ ਕਰੋ</a:t>
            </a:r>
            <a:r>
              <a:rPr lang="en-US" sz="2400" dirty="0">
                <a:solidFill>
                  <a:srgbClr val="FF0000"/>
                </a:solidFill>
              </a:rPr>
              <a:t>)</a:t>
            </a:r>
          </a:p>
        </p:txBody>
      </p:sp>
      <p:sp>
        <p:nvSpPr>
          <p:cNvPr id="4" name="Slide Number Placeholder 3">
            <a:extLst>
              <a:ext uri="{FF2B5EF4-FFF2-40B4-BE49-F238E27FC236}">
                <a16:creationId xmlns:a16="http://schemas.microsoft.com/office/drawing/2014/main" id="{C9008778-DC33-42B5-99CB-604FB8B61137}"/>
              </a:ext>
            </a:extLst>
          </p:cNvPr>
          <p:cNvSpPr>
            <a:spLocks noGrp="1"/>
          </p:cNvSpPr>
          <p:nvPr>
            <p:ph type="sldNum" sz="quarter" idx="12"/>
          </p:nvPr>
        </p:nvSpPr>
        <p:spPr/>
        <p:txBody>
          <a:bodyPr/>
          <a:lstStyle/>
          <a:p>
            <a:fld id="{407B733F-0C21-4884-8F91-526FF1FDED21}" type="slidenum">
              <a:rPr lang="en-US" smtClean="0"/>
              <a:t>19</a:t>
            </a:fld>
            <a:endParaRPr lang="en-US"/>
          </a:p>
        </p:txBody>
      </p:sp>
    </p:spTree>
    <p:extLst>
      <p:ext uri="{BB962C8B-B14F-4D97-AF65-F5344CB8AC3E}">
        <p14:creationId xmlns:p14="http://schemas.microsoft.com/office/powerpoint/2010/main" val="3778150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6A5A-332D-4F49-978D-4F37B8EEDD9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C6F7268-5FFD-41A2-A463-D54BC507D7F1}"/>
              </a:ext>
            </a:extLst>
          </p:cNvPr>
          <p:cNvSpPr>
            <a:spLocks noGrp="1"/>
          </p:cNvSpPr>
          <p:nvPr>
            <p:ph idx="1"/>
          </p:nvPr>
        </p:nvSpPr>
        <p:spPr/>
        <p:txBody>
          <a:bodyPr>
            <a:normAutofit/>
          </a:bodyPr>
          <a:lstStyle/>
          <a:p>
            <a:pPr algn="ctr"/>
            <a:r>
              <a:rPr lang="en-US" sz="4400" dirty="0"/>
              <a:t>Leave Blank</a:t>
            </a:r>
          </a:p>
        </p:txBody>
      </p:sp>
      <p:sp>
        <p:nvSpPr>
          <p:cNvPr id="4" name="Slide Number Placeholder 3">
            <a:extLst>
              <a:ext uri="{FF2B5EF4-FFF2-40B4-BE49-F238E27FC236}">
                <a16:creationId xmlns:a16="http://schemas.microsoft.com/office/drawing/2014/main" id="{A1C5AD13-03A7-43AE-B0EE-CA6B0E7C9FE4}"/>
              </a:ext>
            </a:extLst>
          </p:cNvPr>
          <p:cNvSpPr>
            <a:spLocks noGrp="1"/>
          </p:cNvSpPr>
          <p:nvPr>
            <p:ph type="sldNum" sz="quarter" idx="12"/>
          </p:nvPr>
        </p:nvSpPr>
        <p:spPr/>
        <p:txBody>
          <a:bodyPr/>
          <a:lstStyle/>
          <a:p>
            <a:fld id="{407B733F-0C21-4884-8F91-526FF1FDED21}" type="slidenum">
              <a:rPr lang="en-US" smtClean="0"/>
              <a:t>2</a:t>
            </a:fld>
            <a:endParaRPr lang="en-US"/>
          </a:p>
        </p:txBody>
      </p:sp>
    </p:spTree>
    <p:extLst>
      <p:ext uri="{BB962C8B-B14F-4D97-AF65-F5344CB8AC3E}">
        <p14:creationId xmlns:p14="http://schemas.microsoft.com/office/powerpoint/2010/main" val="1084504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398E-F9BD-4181-B040-D51216E5EFB9}"/>
              </a:ext>
            </a:extLst>
          </p:cNvPr>
          <p:cNvSpPr>
            <a:spLocks noGrp="1"/>
          </p:cNvSpPr>
          <p:nvPr>
            <p:ph type="title"/>
          </p:nvPr>
        </p:nvSpPr>
        <p:spPr>
          <a:xfrm>
            <a:off x="876693" y="286603"/>
            <a:ext cx="10278987" cy="1450757"/>
          </a:xfrm>
        </p:spPr>
        <p:txBody>
          <a:bodyPr/>
          <a:lstStyle/>
          <a:p>
            <a:r>
              <a:rPr lang="en-US" sz="4400" dirty="0"/>
              <a:t>4. </a:t>
            </a:r>
            <a:r>
              <a:rPr lang="pa-IN" sz="4400" dirty="0"/>
              <a:t>ਕੋਵਿਡ-19 ਜਿਮਨੀ ਭੁਗਤਾਨ ਕੀਤੀ ਬਿਮਾਰੀ ਛੁੱਟੀ</a:t>
            </a:r>
            <a:endParaRPr lang="en-US" sz="4400" dirty="0"/>
          </a:p>
        </p:txBody>
      </p:sp>
      <p:pic>
        <p:nvPicPr>
          <p:cNvPr id="5" name="Picture 4">
            <a:extLst>
              <a:ext uri="{FF2B5EF4-FFF2-40B4-BE49-F238E27FC236}">
                <a16:creationId xmlns:a16="http://schemas.microsoft.com/office/drawing/2014/main" id="{9CFD1792-8C3E-422A-B8D2-85094C7B44BC}"/>
              </a:ext>
            </a:extLst>
          </p:cNvPr>
          <p:cNvPicPr>
            <a:picLocks noChangeAspect="1"/>
          </p:cNvPicPr>
          <p:nvPr/>
        </p:nvPicPr>
        <p:blipFill rotWithShape="1">
          <a:blip r:embed="rId2"/>
          <a:srcRect l="14697" t="12558" r="63864" b="45133"/>
          <a:stretch/>
        </p:blipFill>
        <p:spPr>
          <a:xfrm>
            <a:off x="6179128" y="2045400"/>
            <a:ext cx="5554052" cy="3082601"/>
          </a:xfrm>
          <a:prstGeom prst="rect">
            <a:avLst/>
          </a:prstGeom>
        </p:spPr>
      </p:pic>
      <p:sp>
        <p:nvSpPr>
          <p:cNvPr id="3" name="Slide Number Placeholder 2">
            <a:extLst>
              <a:ext uri="{FF2B5EF4-FFF2-40B4-BE49-F238E27FC236}">
                <a16:creationId xmlns:a16="http://schemas.microsoft.com/office/drawing/2014/main" id="{A853B735-5BA0-465F-B3F6-4D60993A0945}"/>
              </a:ext>
            </a:extLst>
          </p:cNvPr>
          <p:cNvSpPr>
            <a:spLocks noGrp="1"/>
          </p:cNvSpPr>
          <p:nvPr>
            <p:ph type="sldNum" sz="quarter" idx="12"/>
          </p:nvPr>
        </p:nvSpPr>
        <p:spPr/>
        <p:txBody>
          <a:bodyPr/>
          <a:lstStyle/>
          <a:p>
            <a:fld id="{407B733F-0C21-4884-8F91-526FF1FDED21}" type="slidenum">
              <a:rPr lang="en-US" smtClean="0"/>
              <a:t>20</a:t>
            </a:fld>
            <a:endParaRPr lang="en-US"/>
          </a:p>
        </p:txBody>
      </p:sp>
      <p:sp>
        <p:nvSpPr>
          <p:cNvPr id="4" name="Content Placeholder 3">
            <a:extLst>
              <a:ext uri="{FF2B5EF4-FFF2-40B4-BE49-F238E27FC236}">
                <a16:creationId xmlns:a16="http://schemas.microsoft.com/office/drawing/2014/main" id="{E2C3F58D-015F-4754-A5CF-13A7EF6C98CC}"/>
              </a:ext>
            </a:extLst>
          </p:cNvPr>
          <p:cNvSpPr>
            <a:spLocks noGrp="1"/>
          </p:cNvSpPr>
          <p:nvPr>
            <p:ph idx="1"/>
          </p:nvPr>
        </p:nvSpPr>
        <p:spPr/>
        <p:txBody>
          <a:bodyPr>
            <a:normAutofit/>
          </a:bodyPr>
          <a:lstStyle/>
          <a:p>
            <a:endParaRPr lang="en-US" sz="4000" b="1" dirty="0"/>
          </a:p>
          <a:p>
            <a:r>
              <a:rPr lang="pa-IN" sz="4000" b="1" dirty="0"/>
              <a:t>ਕਾਰਗਰ</a:t>
            </a:r>
            <a:r>
              <a:rPr lang="en-US" sz="4000" b="1" dirty="0"/>
              <a:t> </a:t>
            </a:r>
            <a:r>
              <a:rPr lang="pa-IN" sz="4000" b="1" dirty="0"/>
              <a:t>ਤਾਰੀਖਾਂ</a:t>
            </a:r>
            <a:r>
              <a:rPr lang="en-US" sz="4000" b="1" dirty="0"/>
              <a:t>:</a:t>
            </a:r>
          </a:p>
          <a:p>
            <a:r>
              <a:rPr lang="pa-IN" sz="4000" b="1" dirty="0"/>
              <a:t>ਜਨਵਰੀ</a:t>
            </a:r>
            <a:r>
              <a:rPr lang="en-US" sz="4000" b="1" dirty="0"/>
              <a:t> 1, 2021 </a:t>
            </a:r>
            <a:r>
              <a:rPr lang="pa-IN" sz="4000" b="1" dirty="0"/>
              <a:t>ਤੋਂ</a:t>
            </a:r>
            <a:r>
              <a:rPr lang="en-US" sz="4000" b="1" dirty="0"/>
              <a:t> </a:t>
            </a:r>
          </a:p>
          <a:p>
            <a:r>
              <a:rPr lang="pa-IN" sz="4000" b="1" dirty="0"/>
              <a:t>ਸਤੰਬਰ</a:t>
            </a:r>
            <a:r>
              <a:rPr lang="en-US" sz="4000" b="1" dirty="0"/>
              <a:t> 30, 2021</a:t>
            </a:r>
          </a:p>
        </p:txBody>
      </p:sp>
    </p:spTree>
    <p:extLst>
      <p:ext uri="{BB962C8B-B14F-4D97-AF65-F5344CB8AC3E}">
        <p14:creationId xmlns:p14="http://schemas.microsoft.com/office/powerpoint/2010/main" val="41795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57CB-3CBD-45E5-93CF-280581E93CA4}"/>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0B43F500-B014-4D64-974E-81986DBCB6E5}"/>
              </a:ext>
            </a:extLst>
          </p:cNvPr>
          <p:cNvSpPr>
            <a:spLocks noGrp="1"/>
          </p:cNvSpPr>
          <p:nvPr>
            <p:ph idx="1"/>
          </p:nvPr>
        </p:nvSpPr>
        <p:spPr>
          <a:xfrm>
            <a:off x="662609" y="1845733"/>
            <a:ext cx="10493071" cy="4475553"/>
          </a:xfrm>
        </p:spPr>
        <p:txBody>
          <a:bodyPr>
            <a:normAutofit/>
          </a:bodyPr>
          <a:lstStyle/>
          <a:p>
            <a:pPr marL="0" indent="0" algn="just">
              <a:buNone/>
            </a:pPr>
            <a:r>
              <a:rPr lang="pa-IN" dirty="0"/>
              <a:t>ਕੰਪਨੀ ਵਜੋਂ </a:t>
            </a:r>
            <a:r>
              <a:rPr lang="en-US" dirty="0"/>
              <a:t>25 </a:t>
            </a:r>
            <a:r>
              <a:rPr lang="pa-IN" dirty="0"/>
              <a:t>ਤੋਂ ਜ਼ਿਆਦਾ ਕਾਮੇ ਨਾਲ, ਤੁਹਾਡੇ ਕੋਲ ਕੋਵਿਡ-19 ਸਬੰਧੀ ਤਰਕ ‘ਤੇ 80 ਘੰਟੇ ਤੱਕ ਭੁਗਤਾਨ ਕੀਤੀ ਬਿਮਾਰੀ ਛੁੱਟੀ ਲੈਣ ਦਾ ਅਧਿਕਾਰ ਹੈ। </a:t>
            </a:r>
            <a:r>
              <a:rPr lang="en-US" dirty="0"/>
              <a:t> </a:t>
            </a:r>
          </a:p>
          <a:p>
            <a:pPr algn="just"/>
            <a:r>
              <a:rPr lang="pa-IN" dirty="0"/>
              <a:t>ਕੋਵਿਡ -19 ਦੀ ਵਜ੍ਹਾ ਨਾਲ ਪਾਬੰਦੀਆਂ ਕਰਕੇ ਇਹ ਛੁੱਟੀ ਤੁਹਾਡੀ ਆਪਣੀ ਬਿਮਾਰੀ ਜਾਂ ਪ੍ਰਭਾਵ, ਟੀਕਾਕਰਨ ਅਤੇ ਰੋਗ ਮੁਕਤੀ ਲਈ, ਜਾਂ ਪਰਿਵਾਰ ਦੀ ਦੇਖਭਾਲ ਲਈ ਅਤੇ ਸਕੂਲ/ਬੱਚੇ ਦੀ ਦੇਖਭਾਲ ਲਈ ਵਰਤੀ ਜਾ ਸਕਦੀ ਹੈ</a:t>
            </a:r>
            <a:endParaRPr lang="en-US" dirty="0"/>
          </a:p>
          <a:p>
            <a:pPr marL="0" indent="0" algn="just">
              <a:buNone/>
            </a:pPr>
            <a:r>
              <a:rPr lang="pa-IN" dirty="0"/>
              <a:t>ਜੇਕਰ ਤੁਸੀਂ ਸਾਲ 2021 ਵਿੱਚ ਕੋਵਿਡ-19 ਲਈ ਪਹਿਲਾਂ ਹੀ ਛੁੱਟੀ ਲੈ ਚੁੱਕੇ ਹੋ ਪਰ ਇਸਦਾ ਭੁਗਤਾਨ ਨਹੀਂ ਕੀਤਾ ਗਿਆ, ਤੁਸੀਂ (ਮਨੁੱਖੀ ਸਰੋਤ ਵਿਭਾਗ) ਤੋਂ ਉਸ ਸਮੇਂ ਦੇ ਭੁਗਤਾਨ ਲਈ ਪੁੱਛ ਸਕਦੇ ਹੋ ਜਦੋਂ ਤੁਹਾਨੂੰ ਕੰਮ ਛੱਡਣਾ ਪਿਆ, 80 ਘੰਟੇ ਤੱਕ। ਇਹ ਛੁੱਟੀ 30 ਸਤੰਬਰ ਤੱਕ ਉਪਲੱਬਧ ਹੈ </a:t>
            </a:r>
            <a:endParaRPr lang="en-US" dirty="0"/>
          </a:p>
          <a:p>
            <a:pPr algn="just"/>
            <a:r>
              <a:rPr lang="pa-IN" dirty="0"/>
              <a:t>ਜੇਕਰ ਤੁਸੀਂ 80 ਘੰਟੇ ਦੀ ਛੁੱਟੀ ਲੈ ਚੁੱਕੇ ਹੋ ਪਰ ਤੁਹਾਨੂੰ ਹੋਰ ਸਮੇਂ ਦੀ ਲੋੜ ਹੈ, ਤੁਸੀਂ ਇੱਕ ਸਾਲ ਵਿੱਚ ਤਿੰਨ ਦਿਨਾਂ ਦੀ ਸੁਰੱਖਿਅਤ ਭੁਗਤਾਨ ਕੀਤੀ ਬਿਮਾਰੀ ਛੁੱਟੀ ਦੀ ਵਰਤੋਂ ਕਰ ਸਕਦੇ ਹੋ। ਤੁਸੀਂ ਇਸ ਛੁੱਟੀ ਦੀ ਵਰਤੋਂ ਕਰ ਸਕਦੇ ਹੋ ਜੇਕਰ ਤੁਸੀਂ ਬਿਮਾਰ ਹੋ ਜਾਂ ਮੈਡੀਕਲ ਮੁਲਾਕਾਤ (ਐਪਾਇੰਟਮੈਂਟ) ਲਈ ਹੈ। ਤੁਸੀਂ ਇਸਨੂੰ ਪਰਿਵਾਰਕ ਸਦੱਸ ਦੀ ਦੇਖਭਾਲ ਲਈ ਵੀ ਵਰਤ ਸਕਦੇ ਹੋ। ਇਹ ਛੁੱਟੀ ਤਾਂ ਉਪਲੱਬਧ ਹੈ ਜੇਕਰ ਤੁਸੀਂ ਕੰਪਨੀ ਵਿੱਚ ਘੱਟੋ-ਘੱਟ 90 ਦਿਨ ਕੰਮ ਕੀਤਾ ਹੈ। </a:t>
            </a:r>
            <a:r>
              <a:rPr lang="en-US" dirty="0"/>
              <a:t> </a:t>
            </a:r>
            <a:r>
              <a:rPr lang="pa-IN" dirty="0"/>
              <a:t>ਜੇਕਰ ਤੁਸੀਂ ਬਿਮਾਰ ਹੋ ਛੁੱਟੀ ਲਈ ਪੁੱਛੋ </a:t>
            </a:r>
            <a:r>
              <a:rPr lang="en-US" dirty="0"/>
              <a:t> </a:t>
            </a:r>
            <a:r>
              <a:rPr lang="en-US" dirty="0">
                <a:solidFill>
                  <a:srgbClr val="FF0000"/>
                </a:solidFill>
              </a:rPr>
              <a:t>(</a:t>
            </a:r>
            <a:r>
              <a:rPr lang="pa-IN" dirty="0">
                <a:solidFill>
                  <a:srgbClr val="FF0000"/>
                </a:solidFill>
              </a:rPr>
              <a:t>ਕੰਪਨੀ ਪ੍ਰਤੀਨਿਧ ਦਾ ਨਾਮ</a:t>
            </a:r>
            <a:r>
              <a:rPr lang="en-US" dirty="0">
                <a:solidFill>
                  <a:srgbClr val="FF0000"/>
                </a:solidFill>
              </a:rPr>
              <a:t>)</a:t>
            </a:r>
            <a:r>
              <a:rPr lang="pa-IN" dirty="0">
                <a:solidFill>
                  <a:srgbClr val="FF0000"/>
                </a:solidFill>
              </a:rPr>
              <a:t>।</a:t>
            </a:r>
            <a:r>
              <a:rPr lang="en-US" dirty="0">
                <a:solidFill>
                  <a:srgbClr val="FF0000"/>
                </a:solidFill>
              </a:rPr>
              <a:t> </a:t>
            </a:r>
            <a:r>
              <a:rPr lang="pa-IN" dirty="0"/>
              <a:t>ਤੁਸੀਂ ਆਪਣੀ ਭੁਗਤਾਨ ਕੀਤੀ ਬਿਮਾਰੀ ਛੁੱਟੀ ਲਈ ਜ਼ੁਬਾਨੀ ਜਾਂ ਲਿਖਤੀ ਰੂਪ ਵਿੱਚ ਪੁੱਛ ਸਕਦੇ ਹੋ</a:t>
            </a:r>
            <a:endParaRPr lang="en-US" dirty="0"/>
          </a:p>
        </p:txBody>
      </p:sp>
      <p:sp>
        <p:nvSpPr>
          <p:cNvPr id="4" name="Slide Number Placeholder 3">
            <a:extLst>
              <a:ext uri="{FF2B5EF4-FFF2-40B4-BE49-F238E27FC236}">
                <a16:creationId xmlns:a16="http://schemas.microsoft.com/office/drawing/2014/main" id="{0892C62C-A489-4138-A00D-5161C689CE8E}"/>
              </a:ext>
            </a:extLst>
          </p:cNvPr>
          <p:cNvSpPr>
            <a:spLocks noGrp="1"/>
          </p:cNvSpPr>
          <p:nvPr>
            <p:ph type="sldNum" sz="quarter" idx="12"/>
          </p:nvPr>
        </p:nvSpPr>
        <p:spPr/>
        <p:txBody>
          <a:bodyPr/>
          <a:lstStyle/>
          <a:p>
            <a:fld id="{407B733F-0C21-4884-8F91-526FF1FDED21}" type="slidenum">
              <a:rPr lang="en-US" smtClean="0"/>
              <a:t>21</a:t>
            </a:fld>
            <a:endParaRPr lang="en-US"/>
          </a:p>
        </p:txBody>
      </p:sp>
    </p:spTree>
    <p:extLst>
      <p:ext uri="{BB962C8B-B14F-4D97-AF65-F5344CB8AC3E}">
        <p14:creationId xmlns:p14="http://schemas.microsoft.com/office/powerpoint/2010/main" val="389668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398E-F9BD-4181-B040-D51216E5EFB9}"/>
              </a:ext>
            </a:extLst>
          </p:cNvPr>
          <p:cNvSpPr>
            <a:spLocks noGrp="1"/>
          </p:cNvSpPr>
          <p:nvPr>
            <p:ph type="title"/>
          </p:nvPr>
        </p:nvSpPr>
        <p:spPr>
          <a:xfrm>
            <a:off x="876693" y="286603"/>
            <a:ext cx="10278987" cy="1450757"/>
          </a:xfrm>
        </p:spPr>
        <p:txBody>
          <a:bodyPr/>
          <a:lstStyle/>
          <a:p>
            <a:r>
              <a:rPr lang="en-US" sz="4400" dirty="0"/>
              <a:t>4. </a:t>
            </a:r>
            <a:r>
              <a:rPr lang="pa-IN" sz="4400" dirty="0"/>
              <a:t>ਹੋਰ ਭੁਗਤਾਨ ਕੀਤੀ ਛੁੱਟੀ ਦੇ ਉਪਲੱਬਧ ਲਾਭ</a:t>
            </a:r>
            <a:endParaRPr lang="en-US" sz="4400" dirty="0"/>
          </a:p>
        </p:txBody>
      </p:sp>
      <p:sp>
        <p:nvSpPr>
          <p:cNvPr id="3" name="Slide Number Placeholder 2">
            <a:extLst>
              <a:ext uri="{FF2B5EF4-FFF2-40B4-BE49-F238E27FC236}">
                <a16:creationId xmlns:a16="http://schemas.microsoft.com/office/drawing/2014/main" id="{A853B735-5BA0-465F-B3F6-4D60993A0945}"/>
              </a:ext>
            </a:extLst>
          </p:cNvPr>
          <p:cNvSpPr>
            <a:spLocks noGrp="1"/>
          </p:cNvSpPr>
          <p:nvPr>
            <p:ph type="sldNum" sz="quarter" idx="12"/>
          </p:nvPr>
        </p:nvSpPr>
        <p:spPr/>
        <p:txBody>
          <a:bodyPr/>
          <a:lstStyle/>
          <a:p>
            <a:fld id="{407B733F-0C21-4884-8F91-526FF1FDED21}" type="slidenum">
              <a:rPr lang="en-US" smtClean="0"/>
              <a:t>22</a:t>
            </a:fld>
            <a:endParaRPr lang="en-US"/>
          </a:p>
        </p:txBody>
      </p:sp>
      <p:pic>
        <p:nvPicPr>
          <p:cNvPr id="1026" name="Picture 2">
            <a:extLst>
              <a:ext uri="{FF2B5EF4-FFF2-40B4-BE49-F238E27FC236}">
                <a16:creationId xmlns:a16="http://schemas.microsoft.com/office/drawing/2014/main" id="{33A474EC-FA7A-4C12-B164-B02CFF07BE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6175" y="1943100"/>
            <a:ext cx="61436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833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57CB-3CBD-45E5-93CF-280581E93CA4}"/>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0B43F500-B014-4D64-974E-81986DBCB6E5}"/>
              </a:ext>
            </a:extLst>
          </p:cNvPr>
          <p:cNvSpPr>
            <a:spLocks noGrp="1"/>
          </p:cNvSpPr>
          <p:nvPr>
            <p:ph idx="1"/>
          </p:nvPr>
        </p:nvSpPr>
        <p:spPr/>
        <p:txBody>
          <a:bodyPr>
            <a:normAutofit/>
          </a:bodyPr>
          <a:lstStyle/>
          <a:p>
            <a:pPr marL="0" indent="0">
              <a:buNone/>
            </a:pPr>
            <a:endParaRPr lang="pa-IN" sz="2400" dirty="0"/>
          </a:p>
          <a:p>
            <a:pPr marL="0" indent="0">
              <a:buNone/>
            </a:pPr>
            <a:r>
              <a:rPr lang="pa-IN" sz="2400" dirty="0"/>
              <a:t>ਤੁਸੀਂ ਹੋਰ ਭੁਗਤਾਨ ਕੀਤੀ ਛੁੱਟੀ ਦੇ ਵੀ ਲਾਭਾਂ ਦੇ ਪਾਤਰ ਬਣ ਸਕਦੇ ਹੋ ਜਿਸ ਵਿੱਚ ਸ਼ਾਮਿਲ ਹੈ</a:t>
            </a:r>
            <a:r>
              <a:rPr lang="en-US" sz="2400" dirty="0">
                <a:solidFill>
                  <a:schemeClr val="tx1"/>
                </a:solidFill>
              </a:rPr>
              <a:t>:</a:t>
            </a:r>
          </a:p>
          <a:p>
            <a:pPr marL="0" indent="0">
              <a:buNone/>
            </a:pPr>
            <a:endParaRPr lang="pa-IN" sz="2400" dirty="0"/>
          </a:p>
          <a:p>
            <a:pPr marL="0" indent="0">
              <a:buNone/>
            </a:pPr>
            <a:r>
              <a:rPr lang="pa-IN" sz="2400" dirty="0"/>
              <a:t>ਕਾਮੇ ਦਾ ਮੁਆਵਜ਼ਾ (ਜੇਕਰ ਕੰਮ-ਸਬੰਧੀ ਪ੍ਰਭਾਵ ਦਾ ਸ਼ੱਕ ਹੈ) </a:t>
            </a:r>
            <a:r>
              <a:rPr lang="en-US" sz="2400" dirty="0">
                <a:solidFill>
                  <a:srgbClr val="FF0000"/>
                </a:solidFill>
              </a:rPr>
              <a:t>(</a:t>
            </a:r>
            <a:r>
              <a:rPr lang="pa-IN" sz="2400" dirty="0">
                <a:solidFill>
                  <a:srgbClr val="FF0000"/>
                </a:solidFill>
              </a:rPr>
              <a:t>ਤੁਹਾਡੇ ਕਿਰਤੀ-ਮੁਆਵਜ਼ਾ ਬਾਰੇ ਫਾਰਮਾਂ ਅਤੇ ਹੋਰ ਸਬੰਧਤ ਵੇਰਵੇ ਸਮੇਤ ਕੰਪਨੀ ਨੂੰ ਸਪੱਸ਼ਟ ਜਾਣਕਾਰੀ ਦਿਓ</a:t>
            </a:r>
            <a:r>
              <a:rPr lang="en-US" sz="2400" dirty="0">
                <a:solidFill>
                  <a:srgbClr val="FF0000"/>
                </a:solidFill>
              </a:rPr>
              <a:t>)</a:t>
            </a:r>
            <a:endParaRPr lang="pa-IN" sz="2400" dirty="0">
              <a:solidFill>
                <a:srgbClr val="FF0000"/>
              </a:solidFill>
            </a:endParaRPr>
          </a:p>
          <a:p>
            <a:pPr marL="0" indent="0">
              <a:buNone/>
            </a:pPr>
            <a:endParaRPr lang="en-US" sz="2400" dirty="0">
              <a:solidFill>
                <a:srgbClr val="FF0000"/>
              </a:solidFill>
            </a:endParaRPr>
          </a:p>
          <a:p>
            <a:pPr marL="0" indent="0">
              <a:buNone/>
            </a:pPr>
            <a:r>
              <a:rPr lang="pa-IN" sz="2400" dirty="0">
                <a:solidFill>
                  <a:schemeClr val="tx1"/>
                </a:solidFill>
              </a:rPr>
              <a:t>ਅਤੇ ਹੋਰ ਛੁੱਟੀਆਂ ਉਪਲੱਬਧ ਹੋ ਸਕਦੀਆਂ ਹਨ</a:t>
            </a:r>
            <a:r>
              <a:rPr lang="en-US" sz="2400" dirty="0">
                <a:solidFill>
                  <a:schemeClr val="tx1"/>
                </a:solidFill>
              </a:rPr>
              <a:t> </a:t>
            </a:r>
            <a:r>
              <a:rPr lang="en-US" sz="2400" dirty="0">
                <a:solidFill>
                  <a:srgbClr val="FF0000"/>
                </a:solidFill>
              </a:rPr>
              <a:t>(</a:t>
            </a:r>
            <a:r>
              <a:rPr lang="pa-IN" sz="2400" dirty="0">
                <a:solidFill>
                  <a:srgbClr val="FF0000"/>
                </a:solidFill>
              </a:rPr>
              <a:t>ਅਧਿਕਤਰ ਮੁਕਰਰ ਕੀਤੀਆਂ ਲੋੜੀਂਦੀਆਂ ਛੁੱਟੀਆਂ ਅਤੇ ਕੰਪਨੀ ਦੇ ਕੋਈ ਹੋਰ ਦਿੱਤੇ ਜਾ ਰਹੇ ਫਾਇਦੇ ਦਾ ਵੇਰਵਾ ਦਿਓ</a:t>
            </a:r>
            <a:r>
              <a:rPr lang="en-US" sz="2400" dirty="0">
                <a:solidFill>
                  <a:srgbClr val="FF0000"/>
                </a:solidFill>
              </a:rPr>
              <a:t>)</a:t>
            </a:r>
          </a:p>
          <a:p>
            <a:pPr marL="0" indent="0">
              <a:buNone/>
            </a:pPr>
            <a:endParaRPr lang="en-US" sz="2400" dirty="0">
              <a:solidFill>
                <a:schemeClr val="tx1"/>
              </a:solidFill>
            </a:endParaRPr>
          </a:p>
          <a:p>
            <a:pPr marL="0" indent="0">
              <a:buNone/>
            </a:pPr>
            <a:endParaRPr lang="en-US" sz="2400" dirty="0">
              <a:solidFill>
                <a:schemeClr val="tx1"/>
              </a:solidFill>
            </a:endParaRPr>
          </a:p>
        </p:txBody>
      </p:sp>
      <p:sp>
        <p:nvSpPr>
          <p:cNvPr id="4" name="Slide Number Placeholder 3">
            <a:extLst>
              <a:ext uri="{FF2B5EF4-FFF2-40B4-BE49-F238E27FC236}">
                <a16:creationId xmlns:a16="http://schemas.microsoft.com/office/drawing/2014/main" id="{0892C62C-A489-4138-A00D-5161C689CE8E}"/>
              </a:ext>
            </a:extLst>
          </p:cNvPr>
          <p:cNvSpPr>
            <a:spLocks noGrp="1"/>
          </p:cNvSpPr>
          <p:nvPr>
            <p:ph type="sldNum" sz="quarter" idx="12"/>
          </p:nvPr>
        </p:nvSpPr>
        <p:spPr/>
        <p:txBody>
          <a:bodyPr/>
          <a:lstStyle/>
          <a:p>
            <a:fld id="{407B733F-0C21-4884-8F91-526FF1FDED21}" type="slidenum">
              <a:rPr lang="en-US" smtClean="0"/>
              <a:t>23</a:t>
            </a:fld>
            <a:endParaRPr lang="en-US"/>
          </a:p>
        </p:txBody>
      </p:sp>
    </p:spTree>
    <p:extLst>
      <p:ext uri="{BB962C8B-B14F-4D97-AF65-F5344CB8AC3E}">
        <p14:creationId xmlns:p14="http://schemas.microsoft.com/office/powerpoint/2010/main" val="3255906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CB83-E883-454B-933E-031542E3DB87}"/>
              </a:ext>
            </a:extLst>
          </p:cNvPr>
          <p:cNvSpPr>
            <a:spLocks noGrp="1"/>
          </p:cNvSpPr>
          <p:nvPr>
            <p:ph type="title"/>
          </p:nvPr>
        </p:nvSpPr>
        <p:spPr/>
        <p:txBody>
          <a:bodyPr/>
          <a:lstStyle/>
          <a:p>
            <a:r>
              <a:rPr lang="en-US" dirty="0"/>
              <a:t>5. </a:t>
            </a:r>
            <a:r>
              <a:rPr lang="pa-IN" dirty="0"/>
              <a:t>ਕੋਵਿਡ-19 ਜਾਂਚ</a:t>
            </a:r>
            <a:endParaRPr lang="en-US" dirty="0"/>
          </a:p>
        </p:txBody>
      </p:sp>
      <p:pic>
        <p:nvPicPr>
          <p:cNvPr id="5" name="Content Placeholder 4">
            <a:extLst>
              <a:ext uri="{FF2B5EF4-FFF2-40B4-BE49-F238E27FC236}">
                <a16:creationId xmlns:a16="http://schemas.microsoft.com/office/drawing/2014/main" id="{BEF46B5E-C662-4ECD-A9B4-8D3C6A3DD25E}"/>
              </a:ext>
            </a:extLst>
          </p:cNvPr>
          <p:cNvPicPr>
            <a:picLocks noGrp="1" noChangeAspect="1"/>
          </p:cNvPicPr>
          <p:nvPr>
            <p:ph idx="1"/>
          </p:nvPr>
        </p:nvPicPr>
        <p:blipFill rotWithShape="1">
          <a:blip r:embed="rId2"/>
          <a:srcRect l="25451" t="48728" r="70900" b="38661"/>
          <a:stretch/>
        </p:blipFill>
        <p:spPr>
          <a:xfrm>
            <a:off x="2059710" y="2327564"/>
            <a:ext cx="2955637" cy="2872509"/>
          </a:xfrm>
        </p:spPr>
      </p:pic>
      <p:pic>
        <p:nvPicPr>
          <p:cNvPr id="7" name="Picture 6">
            <a:extLst>
              <a:ext uri="{FF2B5EF4-FFF2-40B4-BE49-F238E27FC236}">
                <a16:creationId xmlns:a16="http://schemas.microsoft.com/office/drawing/2014/main" id="{D2FCE249-DBCA-445F-B45B-68162F67B9B9}"/>
              </a:ext>
            </a:extLst>
          </p:cNvPr>
          <p:cNvPicPr>
            <a:picLocks noChangeAspect="1"/>
          </p:cNvPicPr>
          <p:nvPr/>
        </p:nvPicPr>
        <p:blipFill rotWithShape="1">
          <a:blip r:embed="rId3"/>
          <a:srcRect l="14965" t="46574" r="79318" b="33098"/>
          <a:stretch/>
        </p:blipFill>
        <p:spPr>
          <a:xfrm>
            <a:off x="7176655" y="2447636"/>
            <a:ext cx="2752436" cy="2752437"/>
          </a:xfrm>
          <a:prstGeom prst="rect">
            <a:avLst/>
          </a:prstGeom>
        </p:spPr>
      </p:pic>
      <p:sp>
        <p:nvSpPr>
          <p:cNvPr id="3" name="Slide Number Placeholder 2">
            <a:extLst>
              <a:ext uri="{FF2B5EF4-FFF2-40B4-BE49-F238E27FC236}">
                <a16:creationId xmlns:a16="http://schemas.microsoft.com/office/drawing/2014/main" id="{880459DF-99BB-421A-938F-18E77A1BD57B}"/>
              </a:ext>
            </a:extLst>
          </p:cNvPr>
          <p:cNvSpPr>
            <a:spLocks noGrp="1"/>
          </p:cNvSpPr>
          <p:nvPr>
            <p:ph type="sldNum" sz="quarter" idx="12"/>
          </p:nvPr>
        </p:nvSpPr>
        <p:spPr/>
        <p:txBody>
          <a:bodyPr/>
          <a:lstStyle/>
          <a:p>
            <a:fld id="{407B733F-0C21-4884-8F91-526FF1FDED21}" type="slidenum">
              <a:rPr lang="en-US" smtClean="0"/>
              <a:t>24</a:t>
            </a:fld>
            <a:endParaRPr lang="en-US"/>
          </a:p>
        </p:txBody>
      </p:sp>
    </p:spTree>
    <p:extLst>
      <p:ext uri="{BB962C8B-B14F-4D97-AF65-F5344CB8AC3E}">
        <p14:creationId xmlns:p14="http://schemas.microsoft.com/office/powerpoint/2010/main" val="3803057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83A72-D09C-48DB-BCD7-EC01FA733CEA}"/>
              </a:ext>
            </a:extLst>
          </p:cNvPr>
          <p:cNvSpPr>
            <a:spLocks noGrp="1"/>
          </p:cNvSpPr>
          <p:nvPr>
            <p:ph type="title"/>
          </p:nvPr>
        </p:nvSpPr>
        <p:spPr/>
        <p:txBody>
          <a:bodyPr/>
          <a:lstStyle/>
          <a:p>
            <a:r>
              <a:rPr lang="en-US" dirty="0"/>
              <a:t> </a:t>
            </a:r>
            <a:r>
              <a:rPr lang="pa-IN" dirty="0"/>
              <a:t>ਨਿਰੀਖਕ ਸੂਚਨਾ</a:t>
            </a:r>
            <a:r>
              <a:rPr lang="en-US" dirty="0"/>
              <a:t>:</a:t>
            </a:r>
          </a:p>
        </p:txBody>
      </p:sp>
      <p:sp>
        <p:nvSpPr>
          <p:cNvPr id="3" name="Content Placeholder 2">
            <a:extLst>
              <a:ext uri="{FF2B5EF4-FFF2-40B4-BE49-F238E27FC236}">
                <a16:creationId xmlns:a16="http://schemas.microsoft.com/office/drawing/2014/main" id="{465A1A55-00B4-435C-8EEA-65CAB1E9234B}"/>
              </a:ext>
            </a:extLst>
          </p:cNvPr>
          <p:cNvSpPr>
            <a:spLocks noGrp="1"/>
          </p:cNvSpPr>
          <p:nvPr>
            <p:ph idx="1"/>
          </p:nvPr>
        </p:nvSpPr>
        <p:spPr/>
        <p:txBody>
          <a:bodyPr>
            <a:normAutofit/>
          </a:bodyPr>
          <a:lstStyle/>
          <a:p>
            <a:r>
              <a:rPr lang="pa-IN" sz="2400" dirty="0"/>
              <a:t>ਜੇਕਰ ਤੁਸੀਂ ਬਿਮਾਰ ਮਹਿਸੂਸ ਕਰ ਰਹੇ ਹੋ ਅਤੇ ਅੰਦੇਸਾ ਹੈ ਕਿ ਇਹ ਕੋਵਿਡ-19 ਹੈ, ਇਹ ਮਹੱਤਵਪੂਰਨ ਹੈ ਕਿ ਜਾਂਚ ਕਰਵਾਈ ਜਾਵੇ</a:t>
            </a:r>
          </a:p>
          <a:p>
            <a:endParaRPr lang="en-US" sz="2400" dirty="0"/>
          </a:p>
          <a:p>
            <a:r>
              <a:rPr lang="pa-IN" sz="2400" dirty="0"/>
              <a:t>ਸਾਡੀ ਕੰਪਨੀ ਕੋਲ ਇਸ ਬਾਰੇ ਜਾਣਕਾਰੀ ਹੈ ਕਿ ਜਾਂਚ ਕਿੱਥੇ ਕਰਵਾਈ ਜਾਵੇ (</a:t>
            </a:r>
            <a:r>
              <a:rPr lang="pa-IN" sz="2400" dirty="0">
                <a:solidFill>
                  <a:srgbClr val="FF0000"/>
                </a:solidFill>
              </a:rPr>
              <a:t>ਆਮ ਜਾਂਚ ਕਰਨ ਦੀ ਜਾਣਕਾਰੀ ਦਿਓ</a:t>
            </a:r>
            <a:r>
              <a:rPr lang="pa-IN" sz="2400" dirty="0"/>
              <a:t>)</a:t>
            </a:r>
          </a:p>
          <a:p>
            <a:r>
              <a:rPr lang="pa-IN" sz="2400" dirty="0"/>
              <a:t> ਇਹ ਮਹੱਤਵਪੂਰਨ ਹੈ ਕਿ ਜਦੋਂ ਤੁਸੀਂ ਬਿਮਾਰ ਮਹਿਸੂਸ ਕਰਦੇ ਹੋ ਤਾਂ ਕੰਪਨੀ ਨਾਲ ਸਾਂਝਾ ਕਰੋ, ਅਤੇ ਕੰਪਨੀ ਕਾਰਜ-ਸਥਾਨ ਦੀ ਜਾਂਚ ਸ਼ੁਰੂ ਕਰ ਦੇਵੇਗੀ</a:t>
            </a:r>
          </a:p>
          <a:p>
            <a:r>
              <a:rPr lang="pa-IN" sz="2400" dirty="0"/>
              <a:t>ਜੇਕਰ ਇਹ ਸ਼ੱਕ ਹੈ ਕਿ ਇਹ ਕੰਮ ‘ਤੇ ਬੀਤਿਆ ਹੈ, ਸਾਡੀ ਕੰਪਨੀ ਕੋਲ ਜਾਂਚ ਕਰਨ ਦੀ ਨੀਤੀ ਹੈ</a:t>
            </a:r>
            <a:r>
              <a:rPr lang="en-US" sz="2400" dirty="0"/>
              <a:t> </a:t>
            </a:r>
            <a:r>
              <a:rPr lang="en-US" sz="2400" dirty="0">
                <a:solidFill>
                  <a:srgbClr val="FF0000"/>
                </a:solidFill>
              </a:rPr>
              <a:t>(</a:t>
            </a:r>
            <a:r>
              <a:rPr lang="pa-IN" sz="2400" dirty="0">
                <a:solidFill>
                  <a:srgbClr val="FF0000"/>
                </a:solidFill>
              </a:rPr>
              <a:t>ਕਾਰਜ-ਸਥਾਨ ਜਾਂਚ ਲਈ ਕੰਪਨੀ ਨੀਤੀ ਸਾਂਝੀ ਕਰੋ</a:t>
            </a:r>
            <a:r>
              <a:rPr lang="en-US" sz="2400" dirty="0">
                <a:solidFill>
                  <a:srgbClr val="FF0000"/>
                </a:solidFill>
              </a:rPr>
              <a:t>)</a:t>
            </a:r>
          </a:p>
        </p:txBody>
      </p:sp>
      <p:sp>
        <p:nvSpPr>
          <p:cNvPr id="4" name="Slide Number Placeholder 3">
            <a:extLst>
              <a:ext uri="{FF2B5EF4-FFF2-40B4-BE49-F238E27FC236}">
                <a16:creationId xmlns:a16="http://schemas.microsoft.com/office/drawing/2014/main" id="{4EDC37BA-E265-4471-BCFC-48D96B0FE1A9}"/>
              </a:ext>
            </a:extLst>
          </p:cNvPr>
          <p:cNvSpPr>
            <a:spLocks noGrp="1"/>
          </p:cNvSpPr>
          <p:nvPr>
            <p:ph type="sldNum" sz="quarter" idx="12"/>
          </p:nvPr>
        </p:nvSpPr>
        <p:spPr/>
        <p:txBody>
          <a:bodyPr/>
          <a:lstStyle/>
          <a:p>
            <a:fld id="{407B733F-0C21-4884-8F91-526FF1FDED21}" type="slidenum">
              <a:rPr lang="en-US" smtClean="0"/>
              <a:t>25</a:t>
            </a:fld>
            <a:endParaRPr lang="en-US"/>
          </a:p>
        </p:txBody>
      </p:sp>
    </p:spTree>
    <p:extLst>
      <p:ext uri="{BB962C8B-B14F-4D97-AF65-F5344CB8AC3E}">
        <p14:creationId xmlns:p14="http://schemas.microsoft.com/office/powerpoint/2010/main" val="1334952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DC5C-7389-45BF-9FFF-C6662CF9A763}"/>
              </a:ext>
            </a:extLst>
          </p:cNvPr>
          <p:cNvSpPr>
            <a:spLocks noGrp="1"/>
          </p:cNvSpPr>
          <p:nvPr>
            <p:ph type="title"/>
          </p:nvPr>
        </p:nvSpPr>
        <p:spPr/>
        <p:txBody>
          <a:bodyPr/>
          <a:lstStyle/>
          <a:p>
            <a:r>
              <a:rPr lang="en-US" dirty="0"/>
              <a:t>5. </a:t>
            </a:r>
            <a:r>
              <a:rPr lang="pa-IN" dirty="0"/>
              <a:t>ਕੋਵਿਡ-19 ਜਾਂਚ ਦੇ ਨਤੀਜੇ</a:t>
            </a:r>
            <a:endParaRPr lang="en-US" dirty="0"/>
          </a:p>
        </p:txBody>
      </p:sp>
      <p:pic>
        <p:nvPicPr>
          <p:cNvPr id="1026" name="Picture 2" descr="See the source image">
            <a:extLst>
              <a:ext uri="{FF2B5EF4-FFF2-40B4-BE49-F238E27FC236}">
                <a16:creationId xmlns:a16="http://schemas.microsoft.com/office/drawing/2014/main" id="{B4ECA541-F9BA-436A-9FDD-FC7A7E507C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8755" y="2271605"/>
            <a:ext cx="4696385" cy="312603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09C2B38-4DA2-4B04-A54D-536E8B0FEC6E}"/>
              </a:ext>
            </a:extLst>
          </p:cNvPr>
          <p:cNvSpPr>
            <a:spLocks noGrp="1"/>
          </p:cNvSpPr>
          <p:nvPr>
            <p:ph type="sldNum" sz="quarter" idx="12"/>
          </p:nvPr>
        </p:nvSpPr>
        <p:spPr/>
        <p:txBody>
          <a:bodyPr/>
          <a:lstStyle/>
          <a:p>
            <a:fld id="{407B733F-0C21-4884-8F91-526FF1FDED21}" type="slidenum">
              <a:rPr lang="en-US" smtClean="0"/>
              <a:t>26</a:t>
            </a:fld>
            <a:endParaRPr lang="en-US"/>
          </a:p>
        </p:txBody>
      </p:sp>
    </p:spTree>
    <p:extLst>
      <p:ext uri="{BB962C8B-B14F-4D97-AF65-F5344CB8AC3E}">
        <p14:creationId xmlns:p14="http://schemas.microsoft.com/office/powerpoint/2010/main" val="3672693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7800-A5C1-4BE9-9191-170B4986434B}"/>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1F5CB47B-0280-490D-BC85-D70607C57D0B}"/>
              </a:ext>
            </a:extLst>
          </p:cNvPr>
          <p:cNvSpPr>
            <a:spLocks noGrp="1"/>
          </p:cNvSpPr>
          <p:nvPr>
            <p:ph idx="1"/>
          </p:nvPr>
        </p:nvSpPr>
        <p:spPr/>
        <p:txBody>
          <a:bodyPr>
            <a:noAutofit/>
          </a:bodyPr>
          <a:lstStyle/>
          <a:p>
            <a:pPr algn="just">
              <a:lnSpc>
                <a:spcPct val="100000"/>
              </a:lnSpc>
            </a:pPr>
            <a:r>
              <a:rPr lang="pa-IN" sz="2200" dirty="0"/>
              <a:t>ਜੇਕਰ ਤੁਸੀਂ ਕੋਵਿਡ-19 ਜਾਂਚ ਲਈ ਸਾਕਾਰਤਮਕ ਹੋ, ਦੂਜਿਆਂ ਤੋਂ ਵੱਖ ਹੋ ਜਾਓ ਅਤੇ ਤਹਾਡੇ ਮੈਡੀਕਲ ਪ੍ਰਦਾਤਾ ਦੀਆਂ ਹਦਾਇਤਾਂ, ਜਾਂ ਸਥਾਨਕ ਸਿਹਤ ਵਿਭਾਗ ਹਦਾਇਤਾਂ ਦੀ ਪਾਲਣਾ ਕਰੋ।</a:t>
            </a:r>
          </a:p>
          <a:p>
            <a:pPr marL="0" indent="0" algn="just">
              <a:lnSpc>
                <a:spcPct val="150000"/>
              </a:lnSpc>
              <a:buNone/>
            </a:pPr>
            <a:r>
              <a:rPr lang="pa-IN" sz="2200" dirty="0"/>
              <a:t>ਜੇਕਰ ਤੁਹਾਡੀ ਜਾਂਚ ਨਾਕਾਰਤਮਕ ਆਈ ਹੈ, ਪਰ ਤੁਹਾਨੂੰ ਵਿਸ਼ਵਾਸ਼ ਹੈ ਕਿ ਤੁਸੀਂ ਪ੍ਰਭਾਵ ਵਿੱਚ ਆਏ ਹੋ, ਦੂਜਿਆਂ ਤੋਂ ਵੱਖ ਹੋ ਜਾਓ/ ਨਿਸ਼ਚਿਤ ਸਮੇਂ ਲਈ ਇਕਾਂਤਵਾਸ ਹੋ ਜਾਓ ਅਤੇ ਤਹਾਡੇ ਮੈਡੀਕਲ ਪ੍ਰਦਾਤਾ ਦੀਆਂ ਹਦਾਇਤਾਂ, ਜਾਂ ਸਥਾਨਕ ਸਿਹਤ ਵਿਭਾਗ ਹਦਾਇਤਾਂ ਦੀ ਪਾਲਣਾ ਕਰੋ।</a:t>
            </a:r>
            <a:endParaRPr lang="en-US" sz="2200" dirty="0"/>
          </a:p>
          <a:p>
            <a:pPr marL="0" indent="0" algn="just">
              <a:lnSpc>
                <a:spcPct val="100000"/>
              </a:lnSpc>
              <a:buNone/>
            </a:pPr>
            <a:r>
              <a:rPr lang="pa-IN" sz="2200" dirty="0"/>
              <a:t>ਇੱਕ ਵਾਰ ਭਾਵੇਂ ਤੁਹਾਡੇ ਪ੍ਰਦਾਤਾ ਨੇ ਜਾਂ ਸਥਾਨਕ ਸਿਹਤ ਵਿਭਾਗ ਨੇ ਜਾਂ ਇਕਾਂਤਵਾਸ ਹੋ ਚੁੱਕੇ ਹੋ, ਤੁਹਾਨੂੰ ਸੁਅੱਛ ਕਰ ਦਿੱਤਾ ਹੈ, ਸੰਪਰਕ ਕਰੋ </a:t>
            </a:r>
            <a:r>
              <a:rPr lang="pa-IN" sz="2200" dirty="0">
                <a:solidFill>
                  <a:srgbClr val="FF0000"/>
                </a:solidFill>
              </a:rPr>
              <a:t>(ਉਸ ਵਿਅਕਤੀ ਦਾ ਨਾਮ ਅਤੇ ਫੋਨ ਨੰਬਰ ਦਿਓ ਜੋ ਕਰਮਚਾਰੀ ਨੂੰ ਕੰਮ ‘ਤੇ ਵਾਪਸ ਆਉਣ ਦੀ ਮੰਨਜ਼ੂਰੀ ਦੇਣ ਲਈ ਜ਼ਿੰਮੇਵਾਰ ਹੈ)</a:t>
            </a:r>
            <a:r>
              <a:rPr lang="pa-IN" sz="2200" dirty="0"/>
              <a:t>  </a:t>
            </a:r>
            <a:endParaRPr lang="en-US" sz="2200" dirty="0"/>
          </a:p>
        </p:txBody>
      </p:sp>
      <p:sp>
        <p:nvSpPr>
          <p:cNvPr id="4" name="Slide Number Placeholder 3">
            <a:extLst>
              <a:ext uri="{FF2B5EF4-FFF2-40B4-BE49-F238E27FC236}">
                <a16:creationId xmlns:a16="http://schemas.microsoft.com/office/drawing/2014/main" id="{31182AE9-36AD-415B-B421-6D012B614637}"/>
              </a:ext>
            </a:extLst>
          </p:cNvPr>
          <p:cNvSpPr>
            <a:spLocks noGrp="1"/>
          </p:cNvSpPr>
          <p:nvPr>
            <p:ph type="sldNum" sz="quarter" idx="12"/>
          </p:nvPr>
        </p:nvSpPr>
        <p:spPr/>
        <p:txBody>
          <a:bodyPr/>
          <a:lstStyle/>
          <a:p>
            <a:fld id="{407B733F-0C21-4884-8F91-526FF1FDED21}" type="slidenum">
              <a:rPr lang="en-US" smtClean="0"/>
              <a:t>27</a:t>
            </a:fld>
            <a:endParaRPr lang="en-US"/>
          </a:p>
        </p:txBody>
      </p:sp>
    </p:spTree>
    <p:extLst>
      <p:ext uri="{BB962C8B-B14F-4D97-AF65-F5344CB8AC3E}">
        <p14:creationId xmlns:p14="http://schemas.microsoft.com/office/powerpoint/2010/main" val="1331217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BF69B-AC12-4993-89BD-050038721AA5}"/>
              </a:ext>
            </a:extLst>
          </p:cNvPr>
          <p:cNvSpPr>
            <a:spLocks noGrp="1"/>
          </p:cNvSpPr>
          <p:nvPr>
            <p:ph type="title"/>
          </p:nvPr>
        </p:nvSpPr>
        <p:spPr/>
        <p:txBody>
          <a:bodyPr/>
          <a:lstStyle/>
          <a:p>
            <a:r>
              <a:rPr lang="en-US" dirty="0"/>
              <a:t>6. </a:t>
            </a:r>
            <a:r>
              <a:rPr lang="pa-IN" dirty="0"/>
              <a:t>ਟੀਕਾਕਰਨ</a:t>
            </a:r>
            <a:endParaRPr lang="en-US" dirty="0"/>
          </a:p>
        </p:txBody>
      </p:sp>
      <p:pic>
        <p:nvPicPr>
          <p:cNvPr id="5" name="Content Placeholder 4">
            <a:extLst>
              <a:ext uri="{FF2B5EF4-FFF2-40B4-BE49-F238E27FC236}">
                <a16:creationId xmlns:a16="http://schemas.microsoft.com/office/drawing/2014/main" id="{8424D940-0B90-4453-A644-B28D8EFDE9FA}"/>
              </a:ext>
            </a:extLst>
          </p:cNvPr>
          <p:cNvPicPr>
            <a:picLocks noGrp="1" noChangeAspect="1"/>
          </p:cNvPicPr>
          <p:nvPr>
            <p:ph idx="1"/>
          </p:nvPr>
        </p:nvPicPr>
        <p:blipFill rotWithShape="1">
          <a:blip r:embed="rId3"/>
          <a:srcRect l="75177" t="28758" r="10233" b="19959"/>
          <a:stretch/>
        </p:blipFill>
        <p:spPr>
          <a:xfrm>
            <a:off x="3984978" y="1737360"/>
            <a:ext cx="4560712" cy="4508507"/>
          </a:xfrm>
        </p:spPr>
      </p:pic>
      <p:sp>
        <p:nvSpPr>
          <p:cNvPr id="6" name="Slide Number Placeholder 5">
            <a:extLst>
              <a:ext uri="{FF2B5EF4-FFF2-40B4-BE49-F238E27FC236}">
                <a16:creationId xmlns:a16="http://schemas.microsoft.com/office/drawing/2014/main" id="{14A12578-9DA5-414D-86E3-A930EE8F3606}"/>
              </a:ext>
            </a:extLst>
          </p:cNvPr>
          <p:cNvSpPr>
            <a:spLocks noGrp="1"/>
          </p:cNvSpPr>
          <p:nvPr>
            <p:ph type="sldNum" sz="quarter" idx="12"/>
          </p:nvPr>
        </p:nvSpPr>
        <p:spPr/>
        <p:txBody>
          <a:bodyPr/>
          <a:lstStyle/>
          <a:p>
            <a:fld id="{407B733F-0C21-4884-8F91-526FF1FDED21}" type="slidenum">
              <a:rPr lang="en-US" smtClean="0"/>
              <a:t>28</a:t>
            </a:fld>
            <a:endParaRPr lang="en-US"/>
          </a:p>
        </p:txBody>
      </p:sp>
    </p:spTree>
    <p:extLst>
      <p:ext uri="{BB962C8B-B14F-4D97-AF65-F5344CB8AC3E}">
        <p14:creationId xmlns:p14="http://schemas.microsoft.com/office/powerpoint/2010/main" val="2993173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B7097-3464-4F48-8D77-68C811A6EDF0}"/>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F86797BF-3FED-45A4-8AB4-5AB0D721D2D6}"/>
              </a:ext>
            </a:extLst>
          </p:cNvPr>
          <p:cNvSpPr>
            <a:spLocks noGrp="1"/>
          </p:cNvSpPr>
          <p:nvPr>
            <p:ph idx="1"/>
          </p:nvPr>
        </p:nvSpPr>
        <p:spPr/>
        <p:txBody>
          <a:bodyPr>
            <a:normAutofit lnSpcReduction="10000"/>
          </a:bodyPr>
          <a:lstStyle/>
          <a:p>
            <a:pPr algn="just"/>
            <a:r>
              <a:rPr lang="pa-IN" sz="2100" dirty="0"/>
              <a:t>ਕੋਵਿਡ-19 ਦੇ ਫੈਲਾਓ ਨੂੰ ਧੀਮਾ ਕਰਨ ਵਿੱਚ ਮਦਦ ਕਰਨ ਲਈ ਮਹੱਤਵਪੂਰਨ ਤਰੀਕਾ ਟੀਕਾਕਰਨ ਦੇ ਰਾਹੀਂ ਹੈ </a:t>
            </a:r>
          </a:p>
          <a:p>
            <a:pPr algn="just"/>
            <a:endParaRPr lang="en-US" sz="2100" dirty="0"/>
          </a:p>
          <a:p>
            <a:pPr algn="just"/>
            <a:r>
              <a:rPr lang="pa-IN" sz="2100" dirty="0"/>
              <a:t>ਕੋਵਿਡ-19 ਟੀਕਾਕਰਨ ਸੁਰੱਖਿਅਤ ਅਤੇ ਪ੍ਰਭਾਵਸ਼ਾਲੀ ਹੈ </a:t>
            </a:r>
            <a:endParaRPr lang="en-US" sz="2100" dirty="0"/>
          </a:p>
          <a:p>
            <a:pPr algn="just">
              <a:lnSpc>
                <a:spcPct val="110000"/>
              </a:lnSpc>
            </a:pPr>
            <a:r>
              <a:rPr lang="pa-IN" sz="2100" dirty="0"/>
              <a:t>ਤੁਹਾਨੂੰ ਆਪਣਾ ਟੀਕਾਕਰਨ ਪ੍ਰਾਪਤ ਕਰਨ ਤੋਂ ਬਾਅਦ ਕੁੱਝ ਲੱਛਣ ਹੋ ਸਕਦੇ ਹਨ ਜਿੰਨਾ ਵਿੱਚ  ਦੁੱਖਦੀ ਬਾਂਹ, ਦਰਦ, ਥਕਾਵਟ ਜਾਂ ਟੀਕਾ ਲਗਵਾਉਣ ਤੋਂ ਬਾਅਦ ਕੁੱਝ ਦਿਨਾਂ ਲਈ ਬੁਖਾਰ ਸ਼ਾਮਿਲ ਹਨ। ਕਿਉਂਕਿ ਟੀਕੇ ਦੀ ਪ੍ਰਤੀਕਿਰਿਆ, ਲੋਕ ਸੋਚਦੇ ਹਨ ਕਿ ਟੀਕਿਆਂ ਕਰਕੇ ਕੋਵਿਡ-19 ਹੋਇਆ, ਪਰ ਉਹ ਗਲਤ ਹਨ। ਪ੍ਰਤੀਕਿਰਿਆਵਾਂ ਕਿਸੇ ਵੀ ਟੀਕੇ ਦੇ ਆਮ ਗੌਣ-ਪ੍ਰਭਾਵ ਹਨ, ਇਨ੍ਹਾ ਦਾ ਮਤਲਬ ਹੈ ਕਿ ਸਰੀਰਕ ਪ੍ਰਤੀਵਾਦੀ, ਸਾਡੀ ਵਾਇਰਸ ਤੋਂ ਸੁਰੱਖਿਆ ਕਰਨ ਲਈ ਕਿਰਿਆਸ਼ੀਲ ਹੋ ਜਾਣਗੇ। ਕੁੱਝ ਦਿਨਾਂ ਬਾਅਦ ਗੌਣ-ਪ੍ਰਭਾਵ ਗਾਇਬ ਹੋ ਜਾਣਗੇ ਅਤੇ ਇਹ ਨੁਕਸਾਨ-ਦੇਹ ਨਹੀਂ ਹੈ। </a:t>
            </a:r>
            <a:endParaRPr lang="en-US" sz="2100" dirty="0"/>
          </a:p>
          <a:p>
            <a:pPr algn="just"/>
            <a:r>
              <a:rPr lang="pa-IN" sz="1800" dirty="0">
                <a:solidFill>
                  <a:schemeClr val="tx1"/>
                </a:solidFill>
              </a:rPr>
              <a:t>ਟੀਕੇ ਲੱਗਣ ਤੋਂ ਬਾਅਦ ਵੀ ਰਾਜ ਅਤੇ ਸਥਾਨ ਸਿਹਤ ਵਿਭਾਗ ਦੇ ਦਿਸ਼ਾ ਨਿਰਦੇਸ਼ਾਂ (ਚਿਹਰਾ-ਪਰਦਾ ਪਹਿਨਣ ਲਈ, ਜਾਂਚ ਕਰਵਾਉਣ ਲਈ ਅਤੇ ਕੋਈ ਹੋਰਾਂ) ਦੀ ਪਾਲਣਾ  ਕਰੋ ।    </a:t>
            </a:r>
            <a:endParaRPr lang="en-US" sz="2000"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41604393-B85E-45BF-8D1A-35B0EE954331}"/>
              </a:ext>
            </a:extLst>
          </p:cNvPr>
          <p:cNvSpPr>
            <a:spLocks noGrp="1"/>
          </p:cNvSpPr>
          <p:nvPr>
            <p:ph type="sldNum" sz="quarter" idx="12"/>
          </p:nvPr>
        </p:nvSpPr>
        <p:spPr/>
        <p:txBody>
          <a:bodyPr/>
          <a:lstStyle/>
          <a:p>
            <a:fld id="{407B733F-0C21-4884-8F91-526FF1FDED21}" type="slidenum">
              <a:rPr lang="en-US" smtClean="0"/>
              <a:t>29</a:t>
            </a:fld>
            <a:endParaRPr lang="en-US"/>
          </a:p>
        </p:txBody>
      </p:sp>
    </p:spTree>
    <p:extLst>
      <p:ext uri="{BB962C8B-B14F-4D97-AF65-F5344CB8AC3E}">
        <p14:creationId xmlns:p14="http://schemas.microsoft.com/office/powerpoint/2010/main" val="314919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2BD5-C3A1-457F-A674-CECD8F7AFCD8}"/>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511486D9-D6FE-4F67-B4DC-22A2A538CA89}"/>
              </a:ext>
            </a:extLst>
          </p:cNvPr>
          <p:cNvSpPr>
            <a:spLocks noGrp="1"/>
          </p:cNvSpPr>
          <p:nvPr>
            <p:ph idx="1"/>
          </p:nvPr>
        </p:nvSpPr>
        <p:spPr/>
        <p:txBody>
          <a:bodyPr>
            <a:normAutofit fontScale="92500" lnSpcReduction="20000"/>
          </a:bodyPr>
          <a:lstStyle/>
          <a:p>
            <a:pPr marL="0" indent="0">
              <a:buNone/>
            </a:pPr>
            <a:endParaRPr lang="pa-IN" dirty="0"/>
          </a:p>
          <a:p>
            <a:pPr marL="0" indent="0">
              <a:buNone/>
            </a:pPr>
            <a:r>
              <a:rPr lang="pa-IN" dirty="0"/>
              <a:t>ਆਪਣੀ ਜਾਣ-ਪਛਾਣ ਦਿਓ </a:t>
            </a:r>
            <a:r>
              <a:rPr lang="en-US" dirty="0">
                <a:solidFill>
                  <a:srgbClr val="FF0000"/>
                </a:solidFill>
              </a:rPr>
              <a:t>(</a:t>
            </a:r>
            <a:r>
              <a:rPr lang="pa-IN" dirty="0">
                <a:solidFill>
                  <a:srgbClr val="FF0000"/>
                </a:solidFill>
              </a:rPr>
              <a:t>ਤੁਹਾਡਾ ਨਾਮ</a:t>
            </a:r>
            <a:r>
              <a:rPr lang="en-US" dirty="0">
                <a:solidFill>
                  <a:srgbClr val="FF0000"/>
                </a:solidFill>
              </a:rPr>
              <a:t>)</a:t>
            </a:r>
          </a:p>
          <a:p>
            <a:r>
              <a:rPr lang="pa-IN" sz="2200" dirty="0"/>
              <a:t>ਅੱਜ ਅਸੀਂ ਆਪਣੀ ਕੰਪਨੀ ਦੇ ਕੋਵਿਡ-19 ਨਿਵਾਰਕ ਕਾਰਜਕ੍ਰਮ ਦੇ ਕੁੱਝ ਹਿੱਸੇ ਦੀ ਸਮੀਖਿਆ ਕਰਾਂਗੇ</a:t>
            </a:r>
          </a:p>
          <a:p>
            <a:r>
              <a:rPr lang="pa-IN" dirty="0"/>
              <a:t>ਸਮੇਤ</a:t>
            </a:r>
            <a:r>
              <a:rPr lang="en-US" dirty="0"/>
              <a:t>:</a:t>
            </a:r>
          </a:p>
          <a:p>
            <a:r>
              <a:rPr lang="en-US" dirty="0"/>
              <a:t>1. </a:t>
            </a:r>
            <a:r>
              <a:rPr lang="pa-IN" dirty="0"/>
              <a:t>ਕੋਵਿਡ-19 ਕੀ ਹੈ, ਇਸਦੇ ਲੱਛਣ ਅਤੇ ਇਹ ਕਿਵੇਂ ਫੈਲਦਾ ਹੈ</a:t>
            </a:r>
            <a:endParaRPr lang="en-US" dirty="0"/>
          </a:p>
          <a:p>
            <a:r>
              <a:rPr lang="en-US" dirty="0"/>
              <a:t>2. </a:t>
            </a:r>
            <a:r>
              <a:rPr lang="pa-IN" dirty="0"/>
              <a:t>ਕਾਰਜ-ਸਥਾਨ ‘ਤੇ ਤੁਹਾਨੂੰ ਸੁਰੱਖਿਅਤ ਰੱਖਣ ਦੇ ਪੜਾਅ</a:t>
            </a:r>
            <a:endParaRPr lang="en-US" dirty="0"/>
          </a:p>
          <a:p>
            <a:r>
              <a:rPr lang="en-US" dirty="0"/>
              <a:t>3. </a:t>
            </a:r>
            <a:r>
              <a:rPr lang="pa-IN" dirty="0"/>
              <a:t>ਤੁਸੀਂ ਕੀ ਕਰੋਗੇ, ਜੇਕਰ ਤੁਸੀਂ ਤੰਦਰੁਸਤ ਮਹਿਸੂਸ ਨਹੀਂ ਕਰ ਰਹੇ ਹੋ ਅਤੇ ਤੁਹਾਨੂੰ ਕੋਵਿਡ-19 ਹੋਣ ਦਾ ਅੰਦੇਸ਼ਾ ਹੈ</a:t>
            </a:r>
            <a:endParaRPr lang="en-US" dirty="0"/>
          </a:p>
          <a:p>
            <a:r>
              <a:rPr lang="en-US" dirty="0"/>
              <a:t>4. </a:t>
            </a:r>
            <a:r>
              <a:rPr lang="pa-IN" dirty="0"/>
              <a:t>ਬਿਮਾਰੀ ਛੁੱਟੀ ਅਤੇ ਹੋਰ ਲਾਭ </a:t>
            </a:r>
            <a:endParaRPr lang="en-US" dirty="0"/>
          </a:p>
          <a:p>
            <a:r>
              <a:rPr lang="en-US" dirty="0"/>
              <a:t>5. </a:t>
            </a:r>
            <a:r>
              <a:rPr lang="pa-IN" dirty="0"/>
              <a:t>ਕੋਵਿਡ-19 ਲਈ ਜਾਂਚ ਕਰਵਾਉਣਾ </a:t>
            </a:r>
            <a:r>
              <a:rPr lang="en-US" dirty="0"/>
              <a:t> </a:t>
            </a:r>
          </a:p>
          <a:p>
            <a:r>
              <a:rPr lang="en-US" dirty="0"/>
              <a:t>6. </a:t>
            </a:r>
            <a:r>
              <a:rPr lang="pa-IN" dirty="0"/>
              <a:t>ਟੀਕਾਕਰਨ ਦੀ ਜਾਣਕਾਰੀ </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CDA6E91-E2CC-40B0-9B7A-9EDC6DF8D291}"/>
              </a:ext>
            </a:extLst>
          </p:cNvPr>
          <p:cNvSpPr>
            <a:spLocks noGrp="1"/>
          </p:cNvSpPr>
          <p:nvPr>
            <p:ph type="sldNum" sz="quarter" idx="12"/>
          </p:nvPr>
        </p:nvSpPr>
        <p:spPr/>
        <p:txBody>
          <a:bodyPr/>
          <a:lstStyle/>
          <a:p>
            <a:fld id="{407B733F-0C21-4884-8F91-526FF1FDED21}" type="slidenum">
              <a:rPr lang="en-US" smtClean="0"/>
              <a:t>3</a:t>
            </a:fld>
            <a:endParaRPr lang="en-US"/>
          </a:p>
        </p:txBody>
      </p:sp>
    </p:spTree>
    <p:extLst>
      <p:ext uri="{BB962C8B-B14F-4D97-AF65-F5344CB8AC3E}">
        <p14:creationId xmlns:p14="http://schemas.microsoft.com/office/powerpoint/2010/main" val="4231143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69E67-94C4-4135-8BF5-9C4B634CDB55}"/>
              </a:ext>
            </a:extLst>
          </p:cNvPr>
          <p:cNvSpPr>
            <a:spLocks noGrp="1"/>
          </p:cNvSpPr>
          <p:nvPr>
            <p:ph type="title"/>
          </p:nvPr>
        </p:nvSpPr>
        <p:spPr>
          <a:xfrm>
            <a:off x="1667124" y="1978243"/>
            <a:ext cx="10058400" cy="1450757"/>
          </a:xfrm>
        </p:spPr>
        <p:txBody>
          <a:bodyPr/>
          <a:lstStyle/>
          <a:p>
            <a:r>
              <a:rPr lang="pa-IN" dirty="0"/>
              <a:t>ਤੁਹਾਡੀ ਭਾਗੀਦਾਰੀ ਲਈ ਧੰਨਵਾਦ</a:t>
            </a:r>
            <a:r>
              <a:rPr lang="en-US" dirty="0"/>
              <a:t>!</a:t>
            </a:r>
          </a:p>
        </p:txBody>
      </p:sp>
      <p:sp>
        <p:nvSpPr>
          <p:cNvPr id="2" name="Slide Number Placeholder 1">
            <a:extLst>
              <a:ext uri="{FF2B5EF4-FFF2-40B4-BE49-F238E27FC236}">
                <a16:creationId xmlns:a16="http://schemas.microsoft.com/office/drawing/2014/main" id="{D4FB28E9-1823-463F-A9D4-7EB620E15E86}"/>
              </a:ext>
            </a:extLst>
          </p:cNvPr>
          <p:cNvSpPr>
            <a:spLocks noGrp="1"/>
          </p:cNvSpPr>
          <p:nvPr>
            <p:ph type="sldNum" sz="quarter" idx="12"/>
          </p:nvPr>
        </p:nvSpPr>
        <p:spPr/>
        <p:txBody>
          <a:bodyPr/>
          <a:lstStyle/>
          <a:p>
            <a:fld id="{407B733F-0C21-4884-8F91-526FF1FDED21}" type="slidenum">
              <a:rPr lang="en-US" smtClean="0"/>
              <a:t>30</a:t>
            </a:fld>
            <a:endParaRPr lang="en-US"/>
          </a:p>
        </p:txBody>
      </p:sp>
      <p:pic>
        <p:nvPicPr>
          <p:cNvPr id="5" name="Content Placeholder 6" descr="Graphical user interface&#10;&#10;Description automatically generated with low confidence">
            <a:extLst>
              <a:ext uri="{FF2B5EF4-FFF2-40B4-BE49-F238E27FC236}">
                <a16:creationId xmlns:a16="http://schemas.microsoft.com/office/drawing/2014/main" id="{FFBAE749-A1BB-4976-98F1-1473CC68C626}"/>
              </a:ext>
            </a:extLst>
          </p:cNvPr>
          <p:cNvPicPr>
            <a:picLocks noChangeAspect="1"/>
          </p:cNvPicPr>
          <p:nvPr/>
        </p:nvPicPr>
        <p:blipFill>
          <a:blip r:embed="rId2"/>
          <a:stretch>
            <a:fillRect/>
          </a:stretch>
        </p:blipFill>
        <p:spPr>
          <a:xfrm>
            <a:off x="5620376" y="4327228"/>
            <a:ext cx="6105148" cy="1234329"/>
          </a:xfrm>
          <a:prstGeom prst="rect">
            <a:avLst/>
          </a:prstGeom>
        </p:spPr>
      </p:pic>
      <p:pic>
        <p:nvPicPr>
          <p:cNvPr id="6" name="Picture 5" descr="C:\Users\anna\Desktop\AGSlogoHorzCMYK.jpg">
            <a:extLst>
              <a:ext uri="{FF2B5EF4-FFF2-40B4-BE49-F238E27FC236}">
                <a16:creationId xmlns:a16="http://schemas.microsoft.com/office/drawing/2014/main" id="{07CC3E04-5984-4204-A5CF-40EAC565A20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27" y="4100857"/>
            <a:ext cx="4217136" cy="1658674"/>
          </a:xfrm>
          <a:prstGeom prst="rect">
            <a:avLst/>
          </a:prstGeom>
          <a:noFill/>
          <a:ln>
            <a:noFill/>
          </a:ln>
        </p:spPr>
      </p:pic>
      <p:sp>
        <p:nvSpPr>
          <p:cNvPr id="7" name="TextBox 6">
            <a:extLst>
              <a:ext uri="{FF2B5EF4-FFF2-40B4-BE49-F238E27FC236}">
                <a16:creationId xmlns:a16="http://schemas.microsoft.com/office/drawing/2014/main" id="{5775877A-2D55-4E61-9376-46FC217460D5}"/>
              </a:ext>
            </a:extLst>
          </p:cNvPr>
          <p:cNvSpPr txBox="1"/>
          <p:nvPr/>
        </p:nvSpPr>
        <p:spPr>
          <a:xfrm>
            <a:off x="3890681" y="475389"/>
            <a:ext cx="5548677" cy="830997"/>
          </a:xfrm>
          <a:prstGeom prst="rect">
            <a:avLst/>
          </a:prstGeom>
          <a:noFill/>
        </p:spPr>
        <p:txBody>
          <a:bodyPr wrap="square">
            <a:spAutoFit/>
          </a:bodyPr>
          <a:lstStyle/>
          <a:p>
            <a:r>
              <a:rPr lang="pa-IN" sz="4800" dirty="0">
                <a:latin typeface="+mj-lt"/>
              </a:rPr>
              <a:t>ਪ੍ਰਸ਼ਨ</a:t>
            </a:r>
            <a:r>
              <a:rPr lang="en-US" sz="4800" dirty="0">
                <a:latin typeface="+mj-lt"/>
              </a:rPr>
              <a:t>?</a:t>
            </a:r>
            <a:endParaRPr lang="es-MX" sz="4800" dirty="0">
              <a:latin typeface="+mj-lt"/>
            </a:endParaRPr>
          </a:p>
        </p:txBody>
      </p:sp>
    </p:spTree>
    <p:extLst>
      <p:ext uri="{BB962C8B-B14F-4D97-AF65-F5344CB8AC3E}">
        <p14:creationId xmlns:p14="http://schemas.microsoft.com/office/powerpoint/2010/main" val="1330336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6A5A-332D-4F49-978D-4F37B8EEDD9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C6F7268-5FFD-41A2-A463-D54BC507D7F1}"/>
              </a:ext>
            </a:extLst>
          </p:cNvPr>
          <p:cNvSpPr>
            <a:spLocks noGrp="1"/>
          </p:cNvSpPr>
          <p:nvPr>
            <p:ph idx="1"/>
          </p:nvPr>
        </p:nvSpPr>
        <p:spPr/>
        <p:txBody>
          <a:bodyPr>
            <a:normAutofit/>
          </a:bodyPr>
          <a:lstStyle/>
          <a:p>
            <a:pPr algn="ctr"/>
            <a:r>
              <a:rPr lang="en-US" sz="4400" dirty="0"/>
              <a:t>Leave Blank</a:t>
            </a:r>
          </a:p>
        </p:txBody>
      </p:sp>
      <p:sp>
        <p:nvSpPr>
          <p:cNvPr id="4" name="Slide Number Placeholder 3">
            <a:extLst>
              <a:ext uri="{FF2B5EF4-FFF2-40B4-BE49-F238E27FC236}">
                <a16:creationId xmlns:a16="http://schemas.microsoft.com/office/drawing/2014/main" id="{A1C5AD13-03A7-43AE-B0EE-CA6B0E7C9FE4}"/>
              </a:ext>
            </a:extLst>
          </p:cNvPr>
          <p:cNvSpPr>
            <a:spLocks noGrp="1"/>
          </p:cNvSpPr>
          <p:nvPr>
            <p:ph type="sldNum" sz="quarter" idx="12"/>
          </p:nvPr>
        </p:nvSpPr>
        <p:spPr/>
        <p:txBody>
          <a:bodyPr/>
          <a:lstStyle/>
          <a:p>
            <a:fld id="{407B733F-0C21-4884-8F91-526FF1FDED21}" type="slidenum">
              <a:rPr lang="en-US" smtClean="0"/>
              <a:t>31</a:t>
            </a:fld>
            <a:endParaRPr lang="en-US"/>
          </a:p>
        </p:txBody>
      </p:sp>
    </p:spTree>
    <p:extLst>
      <p:ext uri="{BB962C8B-B14F-4D97-AF65-F5344CB8AC3E}">
        <p14:creationId xmlns:p14="http://schemas.microsoft.com/office/powerpoint/2010/main" val="316737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668A-815B-4CB6-B0F6-94DE6DE8D0D8}"/>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A1D99649-2201-4EBC-A7E4-1ACA9E8E7CA4}"/>
              </a:ext>
            </a:extLst>
          </p:cNvPr>
          <p:cNvSpPr>
            <a:spLocks noGrp="1"/>
          </p:cNvSpPr>
          <p:nvPr>
            <p:ph idx="1"/>
          </p:nvPr>
        </p:nvSpPr>
        <p:spPr/>
        <p:txBody>
          <a:bodyPr/>
          <a:lstStyle/>
          <a:p>
            <a:r>
              <a:rPr lang="pa-IN" dirty="0"/>
              <a:t>ਪੁੱਛੋ ਜੇਕਰ ਕਾਮਿਆਂ ਦੇ ਕੋਈ ਹੋਰ ਪ੍ਰਸ਼ਨ ਹਨ</a:t>
            </a:r>
            <a:endParaRPr lang="en-US" dirty="0"/>
          </a:p>
          <a:p>
            <a:pPr marL="0" indent="0">
              <a:buNone/>
            </a:pPr>
            <a:r>
              <a:rPr lang="pa-IN" dirty="0"/>
              <a:t>ਜੇਕਰ ਉਪਲੱਬਧ ਹੈ ਕਾਮਿਆਂ ਨੂੰ ਕੋਈ ਅਜਿਹੀ ਸਮੱਗਰੀ ਦਿਓ ਤਾਂ ਜੋ ਉਨ੍ਹਾਂ ਨੂੰ ਸੁਰੱਖਿਅਤ ਰੱਖਿਆ ਜਾ ਸਕੇ, ਇਸ ਵਿੱਚ  ਸ਼ਾਮਿਲ ਹੈ: </a:t>
            </a:r>
          </a:p>
          <a:p>
            <a:pPr marL="0" indent="0">
              <a:buNone/>
            </a:pPr>
            <a:r>
              <a:rPr lang="pa-IN" dirty="0"/>
              <a:t>ਤੁਹਾਡੀ ਕੰਪਨੀ ਦੇ ਕੋਵਿਡ ਰੋਕਥਾਮ ਕਾਰਜਕ੍ਰਮ ਸਥਾਨ  ਅਤੇ ਜਾਂ ਕਾਪੀ</a:t>
            </a:r>
          </a:p>
          <a:p>
            <a:pPr marL="0" indent="0">
              <a:buNone/>
            </a:pPr>
            <a:r>
              <a:rPr lang="pa-IN" dirty="0"/>
              <a:t>ਬਿਮਾਰੀ ਦੀ ਛੁੱਟੀ ਦੇ ਲਾਭ ਅਤੇ ਨੀਤੀਆਂ ਦੀ ਕਾਪੀ</a:t>
            </a:r>
          </a:p>
          <a:p>
            <a:pPr marL="0" indent="0">
              <a:buNone/>
            </a:pPr>
            <a:r>
              <a:rPr lang="pa-IN" dirty="0"/>
              <a:t>ਹੋਰ ਟੀਕਾਕਰਨ ਅਤੇ ਰੋਕਥਾਮ ਜਾਣਕਾਰੀ </a:t>
            </a:r>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90C1F6C-F5FA-41A9-9511-00494DD38BB9}"/>
              </a:ext>
            </a:extLst>
          </p:cNvPr>
          <p:cNvSpPr>
            <a:spLocks noGrp="1"/>
          </p:cNvSpPr>
          <p:nvPr>
            <p:ph type="sldNum" sz="quarter" idx="12"/>
          </p:nvPr>
        </p:nvSpPr>
        <p:spPr/>
        <p:txBody>
          <a:bodyPr/>
          <a:lstStyle/>
          <a:p>
            <a:fld id="{407B733F-0C21-4884-8F91-526FF1FDED21}" type="slidenum">
              <a:rPr lang="en-US" smtClean="0"/>
              <a:t>32</a:t>
            </a:fld>
            <a:endParaRPr lang="en-US"/>
          </a:p>
        </p:txBody>
      </p:sp>
      <p:pic>
        <p:nvPicPr>
          <p:cNvPr id="5" name="Content Placeholder 6" descr="Graphical user interface&#10;&#10;Description automatically generated with low confidence">
            <a:extLst>
              <a:ext uri="{FF2B5EF4-FFF2-40B4-BE49-F238E27FC236}">
                <a16:creationId xmlns:a16="http://schemas.microsoft.com/office/drawing/2014/main" id="{5EB48DEF-0F20-46F9-8AF5-40F97595E237}"/>
              </a:ext>
            </a:extLst>
          </p:cNvPr>
          <p:cNvPicPr>
            <a:picLocks noChangeAspect="1"/>
          </p:cNvPicPr>
          <p:nvPr/>
        </p:nvPicPr>
        <p:blipFill>
          <a:blip r:embed="rId2"/>
          <a:stretch>
            <a:fillRect/>
          </a:stretch>
        </p:blipFill>
        <p:spPr>
          <a:xfrm>
            <a:off x="495864" y="4795161"/>
            <a:ext cx="4411446" cy="891899"/>
          </a:xfrm>
          <a:prstGeom prst="rect">
            <a:avLst/>
          </a:prstGeom>
        </p:spPr>
      </p:pic>
      <p:sp>
        <p:nvSpPr>
          <p:cNvPr id="6" name="TextBox 5">
            <a:extLst>
              <a:ext uri="{FF2B5EF4-FFF2-40B4-BE49-F238E27FC236}">
                <a16:creationId xmlns:a16="http://schemas.microsoft.com/office/drawing/2014/main" id="{E06A6666-BBB4-4BA0-ACAC-8C059E57D83C}"/>
              </a:ext>
            </a:extLst>
          </p:cNvPr>
          <p:cNvSpPr txBox="1"/>
          <p:nvPr/>
        </p:nvSpPr>
        <p:spPr>
          <a:xfrm>
            <a:off x="5617627" y="4945764"/>
            <a:ext cx="5477093" cy="923330"/>
          </a:xfrm>
          <a:prstGeom prst="rect">
            <a:avLst/>
          </a:prstGeom>
          <a:noFill/>
        </p:spPr>
        <p:txBody>
          <a:bodyPr wrap="square">
            <a:spAutoFit/>
          </a:bodyPr>
          <a:lstStyle/>
          <a:p>
            <a:pPr algn="ctr"/>
            <a:r>
              <a:rPr lang="en-US" sz="1800" i="1" dirty="0">
                <a:latin typeface="Garamond" panose="02020404030301010803" pitchFamily="18" charset="0"/>
              </a:rPr>
              <a:t>Content p</a:t>
            </a:r>
            <a:r>
              <a:rPr lang="en-US" sz="1800" b="0" i="1" u="none" strike="noStrike" baseline="0" dirty="0">
                <a:latin typeface="Garamond" panose="02020404030301010803" pitchFamily="18" charset="0"/>
              </a:rPr>
              <a:t>roduced with support from the Western Center for Agricultural Health and Safety with financial support from the Labor Workforce Development Agency.</a:t>
            </a:r>
            <a:endParaRPr lang="en-US" sz="1800" i="1" dirty="0">
              <a:latin typeface="Garamond" panose="02020404030301010803" pitchFamily="18" charset="0"/>
            </a:endParaRPr>
          </a:p>
        </p:txBody>
      </p:sp>
    </p:spTree>
    <p:extLst>
      <p:ext uri="{BB962C8B-B14F-4D97-AF65-F5344CB8AC3E}">
        <p14:creationId xmlns:p14="http://schemas.microsoft.com/office/powerpoint/2010/main" val="365245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C658-7FC7-48AD-B7DC-6C628F23C7F2}"/>
              </a:ext>
            </a:extLst>
          </p:cNvPr>
          <p:cNvSpPr>
            <a:spLocks noGrp="1"/>
          </p:cNvSpPr>
          <p:nvPr>
            <p:ph type="title"/>
          </p:nvPr>
        </p:nvSpPr>
        <p:spPr/>
        <p:txBody>
          <a:bodyPr/>
          <a:lstStyle/>
          <a:p>
            <a:r>
              <a:rPr lang="en-US" dirty="0">
                <a:solidFill>
                  <a:schemeClr val="tx1"/>
                </a:solidFill>
              </a:rPr>
              <a:t>1. </a:t>
            </a:r>
            <a:r>
              <a:rPr lang="pa-IN" dirty="0">
                <a:solidFill>
                  <a:schemeClr val="tx1"/>
                </a:solidFill>
              </a:rPr>
              <a:t>ਸਾਰਸ-ਕੋਵਿ </a:t>
            </a:r>
            <a:r>
              <a:rPr lang="en-US" dirty="0">
                <a:solidFill>
                  <a:schemeClr val="tx1"/>
                </a:solidFill>
              </a:rPr>
              <a:t>2</a:t>
            </a:r>
          </a:p>
        </p:txBody>
      </p:sp>
      <p:sp>
        <p:nvSpPr>
          <p:cNvPr id="6" name="Content Placeholder 5">
            <a:extLst>
              <a:ext uri="{FF2B5EF4-FFF2-40B4-BE49-F238E27FC236}">
                <a16:creationId xmlns:a16="http://schemas.microsoft.com/office/drawing/2014/main" id="{9549F5B6-CEAB-4B56-9452-8FB94E3D22CA}"/>
              </a:ext>
            </a:extLst>
          </p:cNvPr>
          <p:cNvSpPr>
            <a:spLocks noGrp="1"/>
          </p:cNvSpPr>
          <p:nvPr>
            <p:ph idx="1"/>
          </p:nvPr>
        </p:nvSpPr>
        <p:spPr>
          <a:xfrm>
            <a:off x="1097280" y="1845734"/>
            <a:ext cx="5897880" cy="4023360"/>
          </a:xfrm>
        </p:spPr>
        <p:txBody>
          <a:bodyPr/>
          <a:lstStyle/>
          <a:p>
            <a:pPr lvl="1">
              <a:buFont typeface="Arial" panose="020B0604020202020204" pitchFamily="34" charset="0"/>
              <a:buChar char="•"/>
            </a:pPr>
            <a:r>
              <a:rPr lang="pa-IN" sz="3200" dirty="0"/>
              <a:t>ਕਿਸਮ</a:t>
            </a:r>
            <a:r>
              <a:rPr lang="en-US" sz="3200" dirty="0"/>
              <a:t> –</a:t>
            </a:r>
            <a:r>
              <a:rPr lang="pa-IN" sz="3200" dirty="0"/>
              <a:t> ਕੋਰੋਨਾ ਵਾਇਰਸ</a:t>
            </a:r>
            <a:r>
              <a:rPr lang="en-US" sz="3200" dirty="0"/>
              <a:t>, </a:t>
            </a:r>
            <a:r>
              <a:rPr lang="pa-IN" sz="3200" dirty="0"/>
              <a:t>ਇਸਦੀ ਆਕ੍ਰਿਤੀ ਕਰਕੇ</a:t>
            </a:r>
            <a:endParaRPr lang="en-US" sz="3200" dirty="0"/>
          </a:p>
          <a:p>
            <a:pPr lvl="1">
              <a:buFont typeface="Arial" panose="020B0604020202020204" pitchFamily="34" charset="0"/>
              <a:buChar char="•"/>
            </a:pPr>
            <a:r>
              <a:rPr lang="pa-IN" sz="3200" dirty="0"/>
              <a:t>ਵਜ੍ਹਾ</a:t>
            </a:r>
            <a:r>
              <a:rPr lang="en-US" sz="3200" dirty="0"/>
              <a:t> </a:t>
            </a:r>
            <a:r>
              <a:rPr lang="pa-IN" sz="3200" dirty="0"/>
              <a:t>ਕੋਵਿਡ</a:t>
            </a:r>
            <a:r>
              <a:rPr lang="en-US" sz="3200" dirty="0"/>
              <a:t>-19</a:t>
            </a:r>
          </a:p>
          <a:p>
            <a:pP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B564CAE-71FD-47D6-B377-E9B5E53BB9C8}"/>
              </a:ext>
            </a:extLst>
          </p:cNvPr>
          <p:cNvSpPr>
            <a:spLocks noGrp="1"/>
          </p:cNvSpPr>
          <p:nvPr>
            <p:ph type="sldNum" sz="quarter" idx="12"/>
          </p:nvPr>
        </p:nvSpPr>
        <p:spPr/>
        <p:txBody>
          <a:bodyPr/>
          <a:lstStyle/>
          <a:p>
            <a:fld id="{407B733F-0C21-4884-8F91-526FF1FDED21}" type="slidenum">
              <a:rPr lang="en-US" smtClean="0"/>
              <a:t>4</a:t>
            </a:fld>
            <a:endParaRPr lang="en-US"/>
          </a:p>
        </p:txBody>
      </p:sp>
      <p:pic>
        <p:nvPicPr>
          <p:cNvPr id="5" name="Picture 2">
            <a:extLst>
              <a:ext uri="{FF2B5EF4-FFF2-40B4-BE49-F238E27FC236}">
                <a16:creationId xmlns:a16="http://schemas.microsoft.com/office/drawing/2014/main" id="{9CBF4DE5-94DD-4E4E-8838-FFA069B96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055" y="2855549"/>
            <a:ext cx="5317415" cy="333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3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88C7-E8B4-4E75-BBFF-D5859E382DB8}"/>
              </a:ext>
            </a:extLst>
          </p:cNvPr>
          <p:cNvSpPr>
            <a:spLocks noGrp="1"/>
          </p:cNvSpPr>
          <p:nvPr>
            <p:ph type="title"/>
          </p:nvPr>
        </p:nvSpPr>
        <p:spPr/>
        <p:txBody>
          <a:bodyPr/>
          <a:lstStyle/>
          <a:p>
            <a:r>
              <a:rPr lang="pa-IN" dirty="0"/>
              <a:t>ਨਿਰੀਖਕ ਸੂਚਨਾ</a:t>
            </a:r>
            <a:r>
              <a:rPr lang="en-US" dirty="0"/>
              <a:t>:</a:t>
            </a:r>
          </a:p>
        </p:txBody>
      </p:sp>
      <p:sp>
        <p:nvSpPr>
          <p:cNvPr id="4" name="Slide Number Placeholder 3">
            <a:extLst>
              <a:ext uri="{FF2B5EF4-FFF2-40B4-BE49-F238E27FC236}">
                <a16:creationId xmlns:a16="http://schemas.microsoft.com/office/drawing/2014/main" id="{CD9B8D92-6B09-4A3F-8DD7-B7915D5C75C1}"/>
              </a:ext>
            </a:extLst>
          </p:cNvPr>
          <p:cNvSpPr>
            <a:spLocks noGrp="1"/>
          </p:cNvSpPr>
          <p:nvPr>
            <p:ph type="sldNum" sz="quarter" idx="12"/>
          </p:nvPr>
        </p:nvSpPr>
        <p:spPr/>
        <p:txBody>
          <a:bodyPr/>
          <a:lstStyle/>
          <a:p>
            <a:fld id="{407B733F-0C21-4884-8F91-526FF1FDED21}" type="slidenum">
              <a:rPr lang="en-US" smtClean="0"/>
              <a:t>5</a:t>
            </a:fld>
            <a:endParaRPr lang="en-US"/>
          </a:p>
        </p:txBody>
      </p:sp>
      <p:sp>
        <p:nvSpPr>
          <p:cNvPr id="6" name="TextBox 5">
            <a:extLst>
              <a:ext uri="{FF2B5EF4-FFF2-40B4-BE49-F238E27FC236}">
                <a16:creationId xmlns:a16="http://schemas.microsoft.com/office/drawing/2014/main" id="{F8132BE4-A722-4080-AED7-2732FDD27D9F}"/>
              </a:ext>
            </a:extLst>
          </p:cNvPr>
          <p:cNvSpPr txBox="1"/>
          <p:nvPr/>
        </p:nvSpPr>
        <p:spPr>
          <a:xfrm>
            <a:off x="1097280" y="2274837"/>
            <a:ext cx="9932670" cy="3046988"/>
          </a:xfrm>
          <a:prstGeom prst="rect">
            <a:avLst/>
          </a:prstGeom>
          <a:noFill/>
        </p:spPr>
        <p:txBody>
          <a:bodyPr wrap="square">
            <a:spAutoFit/>
          </a:bodyPr>
          <a:lstStyle/>
          <a:p>
            <a:r>
              <a:rPr lang="pa-IN" sz="2400" dirty="0"/>
              <a:t>ਆਓ! ਉਸ ਵਾਇਰਸ ਬਾਰੇ ਗਿਆਨ ਪ੍ਰਾਪਤ ਕਰਕੇ ਸ਼ੁਰੂ ਕਰੀਏ ਜੋ ਮਹਾਂਮਾਰੀ ਦਾ ਮੋਢੀ ਹੈ, ਇਸਦਾ ਨਾਮ ਸਾਰਸ-ਕੋਵਿ-2 ਹੈ, ਅਤੇ ਇਸਦੀ ਵਜ੍ਹਾ ਨਾਲ ਹੋਣ ਵਾਲੀ ਬਿਮਾਰੀ ਨੂੰ ਕੋਵਿਡ-19 ਕਹਿੰਦੇ ਹਨ। </a:t>
            </a:r>
            <a:endParaRPr lang="en-US" sz="2400" dirty="0">
              <a:latin typeface="+mj-lt"/>
            </a:endParaRPr>
          </a:p>
          <a:p>
            <a:r>
              <a:rPr lang="en-US" sz="2400" dirty="0">
                <a:latin typeface="+mj-lt"/>
              </a:rPr>
              <a:t>CO = </a:t>
            </a:r>
            <a:r>
              <a:rPr lang="pa-IN" sz="2400" dirty="0"/>
              <a:t>ਕੋਰੋਨਾ, ਗੋਲਾਕਾਰ ਵਾਇਰਸ ਨਾਲ “ਪਰਤ” ਜਾਂ ਪੁਸ਼ਪ-ਮੁਕਟ ਉੱਤੇ ਤਿੱਖੀ ਨੋਕ ਵਾਲੇ ਪ੍ਰੋਟੀਨ, ਨੂੰ ਨਾਮ ਦਿੱਤਾ ਗਿਆ ਹੈ। </a:t>
            </a:r>
          </a:p>
          <a:p>
            <a:r>
              <a:rPr lang="en-US" sz="2400" dirty="0">
                <a:latin typeface="+mj-lt"/>
              </a:rPr>
              <a:t>VI = </a:t>
            </a:r>
            <a:r>
              <a:rPr lang="pa-IN" sz="2400" dirty="0">
                <a:latin typeface="+mj-lt"/>
              </a:rPr>
              <a:t>ਵਾਇਰਸ</a:t>
            </a:r>
            <a:endParaRPr lang="en-US" sz="2400" dirty="0">
              <a:latin typeface="+mj-lt"/>
            </a:endParaRPr>
          </a:p>
          <a:p>
            <a:r>
              <a:rPr lang="en-US" sz="2400" dirty="0">
                <a:latin typeface="+mj-lt"/>
              </a:rPr>
              <a:t>D = </a:t>
            </a:r>
            <a:r>
              <a:rPr lang="pa-IN" sz="2400" dirty="0">
                <a:latin typeface="+mj-lt"/>
              </a:rPr>
              <a:t>ਬਿਮਾਰੀ</a:t>
            </a:r>
            <a:endParaRPr lang="en-US" sz="2400" dirty="0">
              <a:latin typeface="+mj-lt"/>
            </a:endParaRPr>
          </a:p>
          <a:p>
            <a:r>
              <a:rPr lang="en-US" sz="2400" dirty="0">
                <a:latin typeface="+mj-lt"/>
              </a:rPr>
              <a:t>19 = </a:t>
            </a:r>
            <a:r>
              <a:rPr lang="pa-IN" sz="2400" dirty="0">
                <a:latin typeface="+mj-lt"/>
              </a:rPr>
              <a:t>ਸਾਲ, ਇਸ ਵਾਇਰਸ ਦੀ ਪਛਾਣ ਹੋਈ ਸੀ</a:t>
            </a:r>
            <a:endParaRPr lang="en-US" sz="2400" dirty="0">
              <a:latin typeface="+mj-lt"/>
            </a:endParaRPr>
          </a:p>
        </p:txBody>
      </p:sp>
    </p:spTree>
    <p:extLst>
      <p:ext uri="{BB962C8B-B14F-4D97-AF65-F5344CB8AC3E}">
        <p14:creationId xmlns:p14="http://schemas.microsoft.com/office/powerpoint/2010/main" val="352311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FF0D-9CB6-4A07-9FEC-2CE4F9F86D49}"/>
              </a:ext>
            </a:extLst>
          </p:cNvPr>
          <p:cNvSpPr>
            <a:spLocks noGrp="1"/>
          </p:cNvSpPr>
          <p:nvPr>
            <p:ph type="title"/>
          </p:nvPr>
        </p:nvSpPr>
        <p:spPr/>
        <p:txBody>
          <a:bodyPr/>
          <a:lstStyle/>
          <a:p>
            <a:r>
              <a:rPr lang="en-US" dirty="0"/>
              <a:t>1. </a:t>
            </a:r>
            <a:r>
              <a:rPr lang="pa-IN" dirty="0"/>
              <a:t>ਇਹ ਕਿਵੇਂ ਫੈਲਦਾ ਹੈ</a:t>
            </a:r>
            <a:r>
              <a:rPr lang="en-US" dirty="0"/>
              <a:t>?</a:t>
            </a:r>
          </a:p>
        </p:txBody>
      </p:sp>
      <p:sp>
        <p:nvSpPr>
          <p:cNvPr id="4" name="Slide Number Placeholder 3">
            <a:extLst>
              <a:ext uri="{FF2B5EF4-FFF2-40B4-BE49-F238E27FC236}">
                <a16:creationId xmlns:a16="http://schemas.microsoft.com/office/drawing/2014/main" id="{6B643C2C-46B2-4B41-A077-D74D3E4B9903}"/>
              </a:ext>
            </a:extLst>
          </p:cNvPr>
          <p:cNvSpPr>
            <a:spLocks noGrp="1"/>
          </p:cNvSpPr>
          <p:nvPr>
            <p:ph type="sldNum" sz="quarter" idx="12"/>
          </p:nvPr>
        </p:nvSpPr>
        <p:spPr/>
        <p:txBody>
          <a:bodyPr/>
          <a:lstStyle/>
          <a:p>
            <a:fld id="{407B733F-0C21-4884-8F91-526FF1FDED21}" type="slidenum">
              <a:rPr lang="en-US" smtClean="0"/>
              <a:t>6</a:t>
            </a:fld>
            <a:endParaRPr lang="en-US"/>
          </a:p>
        </p:txBody>
      </p:sp>
      <p:pic>
        <p:nvPicPr>
          <p:cNvPr id="3" name="Picture 2">
            <a:extLst>
              <a:ext uri="{FF2B5EF4-FFF2-40B4-BE49-F238E27FC236}">
                <a16:creationId xmlns:a16="http://schemas.microsoft.com/office/drawing/2014/main" id="{2C72C261-51B3-4934-91F5-59B7B98BB4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1" t="29764" r="30342" b="30639"/>
          <a:stretch/>
        </p:blipFill>
        <p:spPr bwMode="auto">
          <a:xfrm>
            <a:off x="2419680" y="2024027"/>
            <a:ext cx="7352639" cy="414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6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F2A7-2C57-498B-9EF9-117023B51F15}"/>
              </a:ext>
            </a:extLst>
          </p:cNvPr>
          <p:cNvSpPr>
            <a:spLocks noGrp="1"/>
          </p:cNvSpPr>
          <p:nvPr>
            <p:ph type="title"/>
          </p:nvPr>
        </p:nvSpPr>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723054EA-4A1C-4124-8312-6276EDEA8F03}"/>
              </a:ext>
            </a:extLst>
          </p:cNvPr>
          <p:cNvSpPr>
            <a:spLocks noGrp="1"/>
          </p:cNvSpPr>
          <p:nvPr>
            <p:ph idx="1"/>
          </p:nvPr>
        </p:nvSpPr>
        <p:spPr/>
        <p:txBody>
          <a:bodyPr>
            <a:normAutofit/>
          </a:bodyPr>
          <a:lstStyle/>
          <a:p>
            <a:r>
              <a:rPr lang="pa-IN" dirty="0"/>
              <a:t>ਕੋਵਿਡ-19 ਇੱਕ ਛੂਤਕਾਰੀ ਸੁਆਸ ਸਬੰਧੀ ਰੋਗ ਹੈ ਜੋ ਵਾਇਰਸ ਦੀ ਵਜ੍ਹਾ ਨਾਲ ਹੁੰਦਾ ਹੈ।</a:t>
            </a:r>
            <a:endParaRPr lang="en-US" dirty="0">
              <a:solidFill>
                <a:schemeClr val="tx1"/>
              </a:solidFill>
            </a:endParaRPr>
          </a:p>
          <a:p>
            <a:r>
              <a:rPr lang="pa-IN" dirty="0"/>
              <a:t>ਇਹ ਮੁੱਖ ਤੌਰ ‘ਤੇ ਲੋਕਾਂ ਵਿੱਚ ਨਜ਼ਦੀਕੀ ਸੰਪਰਕ ਨਾਲ ਇਨਸਾਨ ਤੋਂ ਇਨਸਾਨ ਵਿਚਕਾਰ ਫੈਲਦਾ ਹੈ।</a:t>
            </a:r>
            <a:r>
              <a:rPr lang="en-US" dirty="0">
                <a:solidFill>
                  <a:schemeClr val="tx1"/>
                </a:solidFill>
              </a:rPr>
              <a:t> </a:t>
            </a:r>
          </a:p>
          <a:p>
            <a:r>
              <a:rPr lang="pa-IN" dirty="0"/>
              <a:t>ਸਾਹ ਛੱਡਣ ਸਮੇਂ ਹਵਾ ਜੋ ਸਾਡੇ ਫੇਫੜਿਆਂ ਤੋਂ ਬਾਹਰ ਆਉਂਦੀ ਹੈ, ਬੋਲਣ, ਛਿੱਕ ਮਾਰਨ, ਖੰਘਣ ਅਤੇ ਗਾਉਣ ਸਮੇਂ ਛਿੱਟੇ ਰਾਹੀਂ। ਇਸ ਲਈ ਸਾਨੂੰ ਆਪਣਾ ਮੂੰਹ ਅਤੇ ਨੱਕ ਮਾਸਕ ਨਾਲ ਢੱਕਣ ਦੀ ਜ਼ਰੂਰਤ ਪੈਂਦੀ ਹੈ- ਛਿੱਟਾਂ ਦੀ ਗਿਣਤੀ ਘਟਾਉਣ ਲਈ ਜਿੰਨਾ ਨੂੰ ਅਸੀਂ ਹਵਾ ਵਿੱਚ ਛੱਡਦੇ ਹਾਂ।</a:t>
            </a:r>
            <a:endParaRPr lang="en-US" dirty="0"/>
          </a:p>
          <a:p>
            <a:r>
              <a:rPr lang="pa-IN" dirty="0"/>
              <a:t>ਵੱਡੀਆਂ ਬੂੰਦਾਂ ਵਿਅਕਤੀ ਦੇ ਨੇੜੇ ਡਿੱਗ ਜਾਣਗੀਆਂ, ਛੋਟੇ ਛਿੱਟੇ ਹਵਾ ਵਿੱਚ 6 ਫੁੱਟ ਜਾਂ ਜ਼ਿਆਦਾ ਸਫਰ ਕਰ ਸਕਦੇ ਹਨ। </a:t>
            </a:r>
            <a:endParaRPr lang="en-US" dirty="0"/>
          </a:p>
          <a:p>
            <a:r>
              <a:rPr lang="pa-IN" dirty="0"/>
              <a:t>ਇਹੀ ਕਾਰਨ ਹੈ ਕਿ ਸੰਚਾਰ ਦੇ ਖਤਰੇ ਨੂੰ ਘਟਾਉਣ ਲਈ ਹੋਰ ਤਰੀਕਾ, ਘੱਟੋ-ਘੱਟ 6 ਫੁੱਟ ਦੀ ਸਰੀਰਕ ਦੂਰੀ ਬਣਾਈ ਰੱਖਣਾ ਹੈ। </a:t>
            </a:r>
            <a:endParaRPr lang="en-US" dirty="0"/>
          </a:p>
          <a:p>
            <a:r>
              <a:rPr lang="pa-IN" dirty="0"/>
              <a:t>ਵਾਇਰਸ ਜ਼ਿਆਦਾਤਰ ਤਾਂ ਫੈਲਦਾ ਹੈ ਜਦੋਂ ਲੋਕ ਇਸਦਾ ਸਾਹ ਲੈਂਦੇ ਹਨ।</a:t>
            </a: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7E53047-86F9-4869-B387-8D7A77D549B3}"/>
              </a:ext>
            </a:extLst>
          </p:cNvPr>
          <p:cNvSpPr>
            <a:spLocks noGrp="1"/>
          </p:cNvSpPr>
          <p:nvPr>
            <p:ph type="sldNum" sz="quarter" idx="12"/>
          </p:nvPr>
        </p:nvSpPr>
        <p:spPr/>
        <p:txBody>
          <a:bodyPr/>
          <a:lstStyle/>
          <a:p>
            <a:fld id="{407B733F-0C21-4884-8F91-526FF1FDED21}" type="slidenum">
              <a:rPr lang="en-US" smtClean="0"/>
              <a:t>7</a:t>
            </a:fld>
            <a:endParaRPr lang="en-US"/>
          </a:p>
        </p:txBody>
      </p:sp>
    </p:spTree>
    <p:extLst>
      <p:ext uri="{BB962C8B-B14F-4D97-AF65-F5344CB8AC3E}">
        <p14:creationId xmlns:p14="http://schemas.microsoft.com/office/powerpoint/2010/main" val="238990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62DA-1989-4298-ACAB-C40059FC7733}"/>
              </a:ext>
            </a:extLst>
          </p:cNvPr>
          <p:cNvSpPr>
            <a:spLocks noGrp="1"/>
          </p:cNvSpPr>
          <p:nvPr>
            <p:ph type="title"/>
          </p:nvPr>
        </p:nvSpPr>
        <p:spPr/>
        <p:txBody>
          <a:bodyPr/>
          <a:lstStyle/>
          <a:p>
            <a:r>
              <a:rPr lang="en-US" dirty="0">
                <a:solidFill>
                  <a:schemeClr val="tx1"/>
                </a:solidFill>
              </a:rPr>
              <a:t>1. </a:t>
            </a:r>
            <a:r>
              <a:rPr lang="pa-IN" dirty="0">
                <a:solidFill>
                  <a:schemeClr val="tx1"/>
                </a:solidFill>
              </a:rPr>
              <a:t>ਰੋਗ ਦੀ ਨਿਸ਼ਾਨੀ</a:t>
            </a:r>
            <a:r>
              <a:rPr lang="en-US" dirty="0">
                <a:solidFill>
                  <a:schemeClr val="tx1"/>
                </a:solidFill>
              </a:rPr>
              <a:t> = </a:t>
            </a:r>
            <a:r>
              <a:rPr lang="pa-IN" dirty="0">
                <a:solidFill>
                  <a:schemeClr val="tx1"/>
                </a:solidFill>
              </a:rPr>
              <a:t>ਲੱਛਣ</a:t>
            </a:r>
            <a:endParaRPr lang="en-US" dirty="0">
              <a:solidFill>
                <a:schemeClr val="tx1"/>
              </a:solidFill>
            </a:endParaRPr>
          </a:p>
        </p:txBody>
      </p:sp>
      <p:pic>
        <p:nvPicPr>
          <p:cNvPr id="5" name="Content Placeholder 4">
            <a:extLst>
              <a:ext uri="{FF2B5EF4-FFF2-40B4-BE49-F238E27FC236}">
                <a16:creationId xmlns:a16="http://schemas.microsoft.com/office/drawing/2014/main" id="{5F85E3F1-E535-472F-9C5B-ADBEB124DBE7}"/>
              </a:ext>
            </a:extLst>
          </p:cNvPr>
          <p:cNvPicPr>
            <a:picLocks noGrp="1" noChangeAspect="1"/>
          </p:cNvPicPr>
          <p:nvPr>
            <p:ph idx="1"/>
          </p:nvPr>
        </p:nvPicPr>
        <p:blipFill rotWithShape="1">
          <a:blip r:embed="rId3"/>
          <a:srcRect l="66800" t="14150" r="14044" b="45446"/>
          <a:stretch/>
        </p:blipFill>
        <p:spPr>
          <a:xfrm>
            <a:off x="3307974" y="1879383"/>
            <a:ext cx="5423648" cy="4107511"/>
          </a:xfrm>
        </p:spPr>
      </p:pic>
      <p:sp>
        <p:nvSpPr>
          <p:cNvPr id="6" name="Rectangle 5">
            <a:extLst>
              <a:ext uri="{FF2B5EF4-FFF2-40B4-BE49-F238E27FC236}">
                <a16:creationId xmlns:a16="http://schemas.microsoft.com/office/drawing/2014/main" id="{3EC6668A-16F1-4FC1-ADBF-912D79890274}"/>
              </a:ext>
            </a:extLst>
          </p:cNvPr>
          <p:cNvSpPr/>
          <p:nvPr/>
        </p:nvSpPr>
        <p:spPr>
          <a:xfrm>
            <a:off x="3428996" y="3576916"/>
            <a:ext cx="2476954" cy="170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7755CF-3E69-4B9B-A4D3-94F6EF784996}"/>
              </a:ext>
            </a:extLst>
          </p:cNvPr>
          <p:cNvSpPr/>
          <p:nvPr/>
        </p:nvSpPr>
        <p:spPr>
          <a:xfrm>
            <a:off x="6126479" y="3576916"/>
            <a:ext cx="2476954" cy="170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8D3CE-2C43-48B4-8A07-C9604549410B}"/>
              </a:ext>
            </a:extLst>
          </p:cNvPr>
          <p:cNvSpPr/>
          <p:nvPr/>
        </p:nvSpPr>
        <p:spPr>
          <a:xfrm>
            <a:off x="3428996" y="5558116"/>
            <a:ext cx="1143004" cy="170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BEF23C-7925-493F-893B-0C98AE674C8D}"/>
              </a:ext>
            </a:extLst>
          </p:cNvPr>
          <p:cNvSpPr/>
          <p:nvPr/>
        </p:nvSpPr>
        <p:spPr>
          <a:xfrm>
            <a:off x="5153835" y="5558116"/>
            <a:ext cx="1497976" cy="145108"/>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C34FAE-79D0-4C75-8A57-E5C87D57FCFB}"/>
              </a:ext>
            </a:extLst>
          </p:cNvPr>
          <p:cNvSpPr/>
          <p:nvPr/>
        </p:nvSpPr>
        <p:spPr>
          <a:xfrm>
            <a:off x="7493145" y="5570269"/>
            <a:ext cx="1110288" cy="334585"/>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1609B39-A88D-4682-9D63-74EF50E6B35C}"/>
              </a:ext>
            </a:extLst>
          </p:cNvPr>
          <p:cNvSpPr>
            <a:spLocks noGrp="1"/>
          </p:cNvSpPr>
          <p:nvPr>
            <p:ph type="sldNum" sz="quarter" idx="12"/>
          </p:nvPr>
        </p:nvSpPr>
        <p:spPr/>
        <p:txBody>
          <a:bodyPr/>
          <a:lstStyle/>
          <a:p>
            <a:fld id="{407B733F-0C21-4884-8F91-526FF1FDED21}" type="slidenum">
              <a:rPr lang="en-US" smtClean="0"/>
              <a:t>8</a:t>
            </a:fld>
            <a:endParaRPr lang="en-US"/>
          </a:p>
        </p:txBody>
      </p:sp>
    </p:spTree>
    <p:extLst>
      <p:ext uri="{BB962C8B-B14F-4D97-AF65-F5344CB8AC3E}">
        <p14:creationId xmlns:p14="http://schemas.microsoft.com/office/powerpoint/2010/main" val="4257622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0354-5130-4D14-8CEC-FA8BCD9C1A67}"/>
              </a:ext>
            </a:extLst>
          </p:cNvPr>
          <p:cNvSpPr>
            <a:spLocks noGrp="1"/>
          </p:cNvSpPr>
          <p:nvPr>
            <p:ph type="title"/>
          </p:nvPr>
        </p:nvSpPr>
        <p:spPr>
          <a:xfrm>
            <a:off x="1097280" y="286603"/>
            <a:ext cx="10058400" cy="1353011"/>
          </a:xfrm>
        </p:spPr>
        <p:txBody>
          <a:bodyPr/>
          <a:lstStyle/>
          <a:p>
            <a:r>
              <a:rPr lang="pa-IN" dirty="0"/>
              <a:t>ਨਿਰੀਖਕ ਸੂਚਨਾ</a:t>
            </a:r>
            <a:r>
              <a:rPr lang="en-US" dirty="0"/>
              <a:t>:</a:t>
            </a:r>
          </a:p>
        </p:txBody>
      </p:sp>
      <p:sp>
        <p:nvSpPr>
          <p:cNvPr id="3" name="Content Placeholder 2">
            <a:extLst>
              <a:ext uri="{FF2B5EF4-FFF2-40B4-BE49-F238E27FC236}">
                <a16:creationId xmlns:a16="http://schemas.microsoft.com/office/drawing/2014/main" id="{C1D723CC-8D8A-4C25-BE0C-B90EBB4C9D37}"/>
              </a:ext>
            </a:extLst>
          </p:cNvPr>
          <p:cNvSpPr>
            <a:spLocks noGrp="1"/>
          </p:cNvSpPr>
          <p:nvPr>
            <p:ph idx="1"/>
          </p:nvPr>
        </p:nvSpPr>
        <p:spPr>
          <a:xfrm>
            <a:off x="887896" y="1734207"/>
            <a:ext cx="10267784" cy="4467809"/>
          </a:xfrm>
        </p:spPr>
        <p:txBody>
          <a:bodyPr>
            <a:normAutofit fontScale="70000" lnSpcReduction="20000"/>
          </a:bodyPr>
          <a:lstStyle/>
          <a:p>
            <a:pPr marL="0" indent="0">
              <a:lnSpc>
                <a:spcPct val="120000"/>
              </a:lnSpc>
              <a:buNone/>
            </a:pPr>
            <a:r>
              <a:rPr lang="pa-IN" sz="2300" dirty="0"/>
              <a:t>ਵਾਇਰਸ ਲੋਕਾਂ ਨੂੰ ਵੱਖ-ਵੱਖ ਢੰਗਾਂ ਨਾਲ ਗ੍ਰਸਤ ਕਰਦਾ ਹੈ, ਉਨ੍ਹਾਂ ਵਿੱਚੋਂ ਜਿੰਨ੍ਹਾ ਨੂੰ ਹਸਪਤਾਲ ਭਰਤੀ ਹੋਣ ਦੀ ਲੋੜ ਪੈਂਦੀ ਹੈ, ਉਨ੍ਹਾ ਲਈ ਜੋ ਕਿਸੇ ਲੱਛਣ ਦਾ ਅਨੁਭਵ ਨਹੀਂ ਕਰਦੇ ਅਤੇ ਕੇਵਲ ਉਨ੍ਹਾਂ ਨੂੰ ਜਾਂਚ ਕਰਵਾੳਣ ਸਮੇਂ ਪਤਾ ਲੱਗਦਾ ਹੈ ਕਿ ਉਹ ਸੰਕ੍ਰਮਿਤ ਹਨ। ਅਤੇ ਇਹ ਖਿਆਲ ਵਿੱਚ ਰੱਖਣ ਦੀ ਹੋਰ ਤਰਕ ਹੈ ਕਿ ਸੁਰੱਖਿਅਤ ਦੂਰੀ ਬਣਾਈ ਰੱਖੋ ਅਤੇ ਘਰੋਂ ਬਾਹਰ ਜਾਂਦੇ ਸਮੇਂ ਮੂੰਹ ਦਾ ਪਰਦਾ ਪਹਿਨੋ।  </a:t>
            </a:r>
            <a:endParaRPr lang="en-US" sz="2300" dirty="0"/>
          </a:p>
          <a:p>
            <a:r>
              <a:rPr lang="pa-IN" sz="2300" dirty="0"/>
              <a:t>ਕੋਵਿਡ -19 ਦੇ ਆਮ ਲੱਛਣਾਂ ਵਿੱਚ ਸ਼ਾਮਿਲ ਹੋ ਸਕਦੇ ਹਨ</a:t>
            </a:r>
            <a:r>
              <a:rPr lang="en-US" sz="2300" dirty="0">
                <a:solidFill>
                  <a:schemeClr val="tx1"/>
                </a:solidFill>
              </a:rPr>
              <a:t>:</a:t>
            </a:r>
          </a:p>
          <a:p>
            <a:r>
              <a:rPr lang="en-US" sz="2300" dirty="0">
                <a:solidFill>
                  <a:schemeClr val="tx1"/>
                </a:solidFill>
              </a:rPr>
              <a:t>-</a:t>
            </a:r>
            <a:r>
              <a:rPr lang="pa-IN" sz="2300" dirty="0"/>
              <a:t>ਖੰਘ, ਸਾਹ ਘੱਟ ਆਉਣਾ ਜਾਂ ਸਾਹ ਲੈਣ ਵਿੱਚ ਮੁਸ਼ਕਿਲ</a:t>
            </a:r>
            <a:endParaRPr lang="en-US" sz="2300" dirty="0"/>
          </a:p>
          <a:p>
            <a:r>
              <a:rPr lang="en-US" sz="2300" dirty="0">
                <a:solidFill>
                  <a:schemeClr val="tx1"/>
                </a:solidFill>
              </a:rPr>
              <a:t>-</a:t>
            </a:r>
            <a:r>
              <a:rPr lang="pa-IN" sz="2300" dirty="0">
                <a:solidFill>
                  <a:schemeClr val="tx1"/>
                </a:solidFill>
              </a:rPr>
              <a:t>ਬੁਖਾਰ ਜਾਂ ਠੰਡ ਲੱਗਣਾ</a:t>
            </a:r>
            <a:endParaRPr lang="en-US" sz="2300" dirty="0">
              <a:solidFill>
                <a:schemeClr val="tx1"/>
              </a:solidFill>
            </a:endParaRPr>
          </a:p>
          <a:p>
            <a:r>
              <a:rPr lang="en-US" sz="2300" dirty="0">
                <a:solidFill>
                  <a:schemeClr val="tx1"/>
                </a:solidFill>
              </a:rPr>
              <a:t>-</a:t>
            </a:r>
            <a:r>
              <a:rPr lang="pa-IN" sz="2300" dirty="0">
                <a:solidFill>
                  <a:schemeClr val="tx1"/>
                </a:solidFill>
              </a:rPr>
              <a:t>ਮਾਸਪੇਸੀ ਜਾਂ ਸਰੀਰਕ ਦਰਦ</a:t>
            </a:r>
            <a:endParaRPr lang="en-US" sz="2300" dirty="0">
              <a:solidFill>
                <a:schemeClr val="tx1"/>
              </a:solidFill>
            </a:endParaRPr>
          </a:p>
          <a:p>
            <a:r>
              <a:rPr lang="en-US" sz="2300" dirty="0">
                <a:solidFill>
                  <a:schemeClr val="tx1"/>
                </a:solidFill>
              </a:rPr>
              <a:t>-</a:t>
            </a:r>
            <a:r>
              <a:rPr lang="pa-IN" sz="2300" dirty="0">
                <a:solidFill>
                  <a:schemeClr val="tx1"/>
                </a:solidFill>
              </a:rPr>
              <a:t> ਉਲਟੀਆਂ ਜਾਂ ਦਸਤ</a:t>
            </a:r>
            <a:endParaRPr lang="en-US" sz="2300" dirty="0">
              <a:solidFill>
                <a:schemeClr val="tx1"/>
              </a:solidFill>
            </a:endParaRPr>
          </a:p>
          <a:p>
            <a:r>
              <a:rPr lang="en-US" sz="2300" dirty="0">
                <a:solidFill>
                  <a:schemeClr val="tx1"/>
                </a:solidFill>
              </a:rPr>
              <a:t>-</a:t>
            </a:r>
            <a:r>
              <a:rPr lang="pa-IN" sz="2300" dirty="0">
                <a:solidFill>
                  <a:schemeClr val="tx1"/>
                </a:solidFill>
              </a:rPr>
              <a:t> ਨਵਾਂ ਸੁਆਦ ਲੈਣ ਅਤੇ ਸੁੰਘਣ ਦੀ ਸ਼ਕਤੀ ਨਾ ਰਹਿਣੀ</a:t>
            </a:r>
            <a:endParaRPr lang="en-US" sz="2300" dirty="0">
              <a:solidFill>
                <a:schemeClr val="tx1"/>
              </a:solidFill>
            </a:endParaRPr>
          </a:p>
          <a:p>
            <a:r>
              <a:rPr lang="pa-IN" sz="2300" dirty="0"/>
              <a:t>ਲੱਛਣ ਸ਼ਾਂਤ ਤੋਂ ਤੀਬਰ ਹੋ ਸਕਦੇ ਹਨ ਅਤੇ ਤੁਹਾਡੇ ਕੋਵਿਡ-19 ਵਜ੍ਹਾ ਨਾਲ ਵਾਇਰਸ ਦੇ ਖਤਰੇ ਵਿੱਚ ਪੈਣ ਤੋਂ 2 ਤੋਂ 14 ਦਿਨਾਂ ਬਾਅਦ ਸਾਹਮਣੇ ਆਉਂਦੇ ਹਨ।</a:t>
            </a:r>
            <a:r>
              <a:rPr lang="pa-IN" sz="1800" dirty="0"/>
              <a:t> </a:t>
            </a:r>
            <a:endParaRPr lang="en-US" sz="2600" dirty="0"/>
          </a:p>
          <a:p>
            <a:pPr>
              <a:lnSpc>
                <a:spcPct val="120000"/>
              </a:lnSpc>
            </a:pPr>
            <a:r>
              <a:rPr lang="pa-IN" sz="2600" dirty="0"/>
              <a:t>ਜੇਕਰ ਤੁਸੀਂ ਅਜਿਹਾ ਕੋਈ ਲੱਛਣ ਮਹਿਸੂਸ ਕਰਦੇ ਹੋ, ਆਪਣੇ ਨਿਰੀਖਕ ਜਾਂ ਕੰਪਨੀ ਦੇ ਪ੍ਰਤੀਨਿੱਧ ਨੂੰ ਕਾਲ ਕਰੋ ਅਤੇ ਕੰਮ ‘ਤੇ ਨਾ ਆਓ। </a:t>
            </a:r>
            <a:r>
              <a:rPr lang="en-US" sz="2300" dirty="0">
                <a:solidFill>
                  <a:srgbClr val="FF0000"/>
                </a:solidFill>
              </a:rPr>
              <a:t>(</a:t>
            </a:r>
            <a:r>
              <a:rPr lang="pa-IN" sz="2900" dirty="0">
                <a:solidFill>
                  <a:srgbClr val="FF0000"/>
                </a:solidFill>
              </a:rPr>
              <a:t> </a:t>
            </a:r>
            <a:r>
              <a:rPr lang="pa-IN" sz="2300" dirty="0">
                <a:solidFill>
                  <a:srgbClr val="FF0000"/>
                </a:solidFill>
              </a:rPr>
              <a:t>ਕੰਮ ‘ਤੇ ਨਾ ਆਉਣ ਦੀ ਸੂਰਤ ਵਿੱਚ, ਕਾਲ ਕਰਨ ਅਤੇ ਖਬਰ ਦੇਣ ਲਈ ਸਬੰਧਤ ਵਿਅਕਤੀ ਦਾ ਨਾਮ ਅਤੇ ਫੋਨ ਨੰਬਰ ਭਰੋ। </a:t>
            </a:r>
            <a:r>
              <a:rPr lang="en-US" sz="2300" dirty="0">
                <a:solidFill>
                  <a:srgbClr val="FF0000"/>
                </a:solidFill>
              </a:rPr>
              <a:t>)</a:t>
            </a:r>
          </a:p>
          <a:p>
            <a:endParaRPr lang="en-US" dirty="0"/>
          </a:p>
        </p:txBody>
      </p:sp>
      <p:sp>
        <p:nvSpPr>
          <p:cNvPr id="4" name="Slide Number Placeholder 3">
            <a:extLst>
              <a:ext uri="{FF2B5EF4-FFF2-40B4-BE49-F238E27FC236}">
                <a16:creationId xmlns:a16="http://schemas.microsoft.com/office/drawing/2014/main" id="{50131276-0BB2-4F5F-B0B2-0931B46991A6}"/>
              </a:ext>
            </a:extLst>
          </p:cNvPr>
          <p:cNvSpPr>
            <a:spLocks noGrp="1"/>
          </p:cNvSpPr>
          <p:nvPr>
            <p:ph type="sldNum" sz="quarter" idx="12"/>
          </p:nvPr>
        </p:nvSpPr>
        <p:spPr/>
        <p:txBody>
          <a:bodyPr/>
          <a:lstStyle/>
          <a:p>
            <a:fld id="{407B733F-0C21-4884-8F91-526FF1FDED21}" type="slidenum">
              <a:rPr lang="en-US" smtClean="0"/>
              <a:t>9</a:t>
            </a:fld>
            <a:endParaRPr lang="en-US"/>
          </a:p>
        </p:txBody>
      </p:sp>
    </p:spTree>
    <p:extLst>
      <p:ext uri="{BB962C8B-B14F-4D97-AF65-F5344CB8AC3E}">
        <p14:creationId xmlns:p14="http://schemas.microsoft.com/office/powerpoint/2010/main" val="23796884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ਕੋਵਿਡ-19 ਸਿਖਲਾਈ   &amp;quot;&quot;/&gt;&lt;property id=&quot;20307&quot; value=&quot;256&quot;/&gt;&lt;/object&gt;&lt;object type=&quot;3&quot; unique_id=&quot;10004&quot;&gt;&lt;property id=&quot;20148&quot; value=&quot;5&quot;/&gt;&lt;property id=&quot;20300&quot; value=&quot;Slide 2&quot;/&gt;&lt;property id=&quot;20307&quot; value=&quot;292&quot;/&gt;&lt;/object&gt;&lt;object type=&quot;3&quot; unique_id=&quot;10005&quot;&gt;&lt;property id=&quot;20148&quot; value=&quot;5&quot;/&gt;&lt;property id=&quot;20300&quot; value=&quot;Slide 3 - &amp;quot;ਨਿਰੀਖਕ ਸੂਚਨਾ:&amp;quot;&quot;/&gt;&lt;property id=&quot;20307&quot; value=&quot;257&quot;/&gt;&lt;/object&gt;&lt;object type=&quot;3&quot; unique_id=&quot;10006&quot;&gt;&lt;property id=&quot;20148&quot; value=&quot;5&quot;/&gt;&lt;property id=&quot;20300&quot; value=&quot;Slide 4 - &amp;quot;1. ਸਾਰਸ-ਕੋਵਿ 2&amp;quot;&quot;/&gt;&lt;property id=&quot;20307&quot; value=&quot;284&quot;/&gt;&lt;/object&gt;&lt;object type=&quot;3&quot; unique_id=&quot;10007&quot;&gt;&lt;property id=&quot;20148&quot; value=&quot;5&quot;/&gt;&lt;property id=&quot;20300&quot; value=&quot;Slide 5 - &amp;quot;ਨਿਰੀਖਕ ਸੂਚਨਾ:&amp;quot;&quot;/&gt;&lt;property id=&quot;20307&quot; value=&quot;285&quot;/&gt;&lt;/object&gt;&lt;object type=&quot;3&quot; unique_id=&quot;10008&quot;&gt;&lt;property id=&quot;20148&quot; value=&quot;5&quot;/&gt;&lt;property id=&quot;20300&quot; value=&quot;Slide 6 - &amp;quot;1. ਇਹ ਕਿਵੇਂ ਫੈਲਦਾ ਹੈ?&amp;quot;&quot;/&gt;&lt;property id=&quot;20307&quot; value=&quot;258&quot;/&gt;&lt;/object&gt;&lt;object type=&quot;3&quot; unique_id=&quot;10009&quot;&gt;&lt;property id=&quot;20148&quot; value=&quot;5&quot;/&gt;&lt;property id=&quot;20300&quot; value=&quot;Slide 7 - &amp;quot;ਨਿਰੀਖਕ ਸੂਚਨਾ:&amp;quot;&quot;/&gt;&lt;property id=&quot;20307&quot; value=&quot;259&quot;/&gt;&lt;/object&gt;&lt;object type=&quot;3&quot; unique_id=&quot;10010&quot;&gt;&lt;property id=&quot;20148&quot; value=&quot;5&quot;/&gt;&lt;property id=&quot;20300&quot; value=&quot;Slide 8 - &amp;quot;1. ਰੋਗ ਦੀ ਨਿਸ਼ਾਨੀ = ਲੱਛਣ&amp;quot;&quot;/&gt;&lt;property id=&quot;20307&quot; value=&quot;260&quot;/&gt;&lt;/object&gt;&lt;object type=&quot;3&quot; unique_id=&quot;10011&quot;&gt;&lt;property id=&quot;20148&quot; value=&quot;5&quot;/&gt;&lt;property id=&quot;20300&quot; value=&quot;Slide 9 - &amp;quot;ਨਿਰੀਖਕ ਸੂਚਨਾ:&amp;quot;&quot;/&gt;&lt;property id=&quot;20307&quot; value=&quot;261&quot;/&gt;&lt;/object&gt;&lt;object type=&quot;3&quot; unique_id=&quot;10012&quot;&gt;&lt;property id=&quot;20148&quot; value=&quot;5&quot;/&gt;&lt;property id=&quot;20300&quot; value=&quot;Slide 10 - &amp;quot;2. ਸੁਰੱਖਿਅਤ ਰਹਿਣ ਅਤੇ ਪ੍ਰਸਾਰ ਨੂੰ ਰੋਕਣ ਲਈ ਕੀ ਕਰਨਾ ਹੈ&amp;quot;&quot;/&gt;&lt;property id=&quot;20307&quot; value=&quot;262&quot;/&gt;&lt;/object&gt;&lt;object type=&quot;3&quot; unique_id=&quot;10013&quot;&gt;&lt;property id=&quot;20148&quot; value=&quot;5&quot;/&gt;&lt;property id=&quot;20300&quot; value=&quot;Slide 11 - &amp;quot;ਨਿਰੀਖਕ ਸੂਚਨਾ:&amp;quot;&quot;/&gt;&lt;property id=&quot;20307&quot; value=&quot;263&quot;/&gt;&lt;/object&gt;&lt;object type=&quot;3&quot; unique_id=&quot;10014&quot;&gt;&lt;property id=&quot;20148&quot; value=&quot;5&quot;/&gt;&lt;property id=&quot;20300&quot; value=&quot;Slide 14 - &amp;quot;2. ਸੁਰੱਖਿਅਤ ਰਹਿਣ ਲਈ ਕਾਰਜ-ਸਥਾਨ ‘ਤੇ ਵਿਹਾਰ &amp;quot;&quot;/&gt;&lt;property id=&quot;20307&quot; value=&quot;267&quot;/&gt;&lt;/object&gt;&lt;object type=&quot;3&quot; unique_id=&quot;10015&quot;&gt;&lt;property id=&quot;20148&quot; value=&quot;5&quot;/&gt;&lt;property id=&quot;20300&quot; value=&quot;Slide 15 - &amp;quot;ਨਿਰੀਖਕ ਸੂਚਨਾ:&amp;quot;&quot;/&gt;&lt;property id=&quot;20307&quot; value=&quot;268&quot;/&gt;&lt;/object&gt;&lt;object type=&quot;3&quot; unique_id=&quot;10016&quot;&gt;&lt;property id=&quot;20148&quot; value=&quot;5&quot;/&gt;&lt;property id=&quot;20300&quot; value=&quot;Slide 16 - &amp;quot;2. ਖਤਰੇ ਦੀ ਪਛਾਣ ਅਤੇ ਮੁਲਾਂਕਣ  &amp;quot;&quot;/&gt;&lt;property id=&quot;20307&quot; value=&quot;286&quot;/&gt;&lt;/object&gt;&lt;object type=&quot;3&quot; unique_id=&quot;10017&quot;&gt;&lt;property id=&quot;20148&quot; value=&quot;5&quot;/&gt;&lt;property id=&quot;20300&quot; value=&quot;Slide 17 - &amp;quot;ਨਿਰੀਖਕ ਸੂਚਨਾ:&amp;amp;#x09;&amp;quot;&quot;/&gt;&lt;property id=&quot;20307&quot; value=&quot;287&quot;/&gt;&lt;/object&gt;&lt;object type=&quot;3&quot; unique_id=&quot;10018&quot;&gt;&lt;property id=&quot;20148&quot; value=&quot;5&quot;/&gt;&lt;property id=&quot;20300&quot; value=&quot;Slide 18 - &amp;quot;                3. ਤੰਦਰੁਸਤ ਮਹਿਸੂਸ ਨਹੀਂ ਕਰ ਰਹੇ ਹੋ ਅਤੇ ਤੁਹਾਨੁੰ ਕੋਵਿਡ-19 ਹੋਣ ਦਾ ਅੰਦੇਸ਼ਾ ਹੈ &amp;quot;&quot;/&gt;&lt;property id=&quot;20307&quot; value=&quot;264&quot;/&gt;&lt;/object&gt;&lt;object type=&quot;3&quot; unique_id=&quot;10019&quot;&gt;&lt;property id=&quot;20148&quot; value=&quot;5&quot;/&gt;&lt;property id=&quot;20300&quot; value=&quot;Slide 19 - &amp;quot;ਨਿਰੀਖਕ ਸੂਚਨਾ:&amp;quot;&quot;/&gt;&lt;property id=&quot;20307&quot; value=&quot;265&quot;/&gt;&lt;/object&gt;&lt;object type=&quot;3&quot; unique_id=&quot;10020&quot;&gt;&lt;property id=&quot;20148&quot; value=&quot;5&quot;/&gt;&lt;property id=&quot;20300&quot; value=&quot;Slide 20 - &amp;quot;4. ਕੋਵਿਡ-19 ਜਿਮਨੀ ਭੁਗਤਾਨ ਕੀਤੀ ਬਿਮਾਰੀ ਛੁੱਟੀ&amp;quot;&quot;/&gt;&lt;property id=&quot;20307&quot; value=&quot;288&quot;/&gt;&lt;/object&gt;&lt;object type=&quot;3&quot; unique_id=&quot;10021&quot;&gt;&lt;property id=&quot;20148&quot; value=&quot;5&quot;/&gt;&lt;property id=&quot;20300&quot; value=&quot;Slide 21 - &amp;quot;ਨਿਰੀਖਕ ਸੂਚਨਾ:&amp;quot;&quot;/&gt;&lt;property id=&quot;20307&quot; value=&quot;289&quot;/&gt;&lt;/object&gt;&lt;object type=&quot;3&quot; unique_id=&quot;10022&quot;&gt;&lt;property id=&quot;20148&quot; value=&quot;5&quot;/&gt;&lt;property id=&quot;20300&quot; value=&quot;Slide 22 - &amp;quot;4. ਹੋਰ ਭੁਗਤਾਨ ਕੀਤੀ ਛੁੱਟੀ ਦੇ ਉਪਲੱਬਧ ਲਾਭ&amp;quot;&quot;/&gt;&lt;property id=&quot;20307&quot; value=&quot;290&quot;/&gt;&lt;/object&gt;&lt;object type=&quot;3&quot; unique_id=&quot;10023&quot;&gt;&lt;property id=&quot;20148&quot; value=&quot;5&quot;/&gt;&lt;property id=&quot;20300&quot; value=&quot;Slide 23 - &amp;quot;ਨਿਰੀਖਕ ਸੂਚਨਾ:&amp;quot;&quot;/&gt;&lt;property id=&quot;20307&quot; value=&quot;291&quot;/&gt;&lt;/object&gt;&lt;object type=&quot;3&quot; unique_id=&quot;10024&quot;&gt;&lt;property id=&quot;20148&quot; value=&quot;5&quot;/&gt;&lt;property id=&quot;20300&quot; value=&quot;Slide 24 - &amp;quot;5. ਕੋਵਿਡ-19 ਜਾਂਚ&amp;quot;&quot;/&gt;&lt;property id=&quot;20307&quot; value=&quot;272&quot;/&gt;&lt;/object&gt;&lt;object type=&quot;3&quot; unique_id=&quot;10025&quot;&gt;&lt;property id=&quot;20148&quot; value=&quot;5&quot;/&gt;&lt;property id=&quot;20300&quot; value=&quot;Slide 25 - &amp;quot; ਨਿਰੀਖਕ ਸੂਚਨਾ:&amp;quot;&quot;/&gt;&lt;property id=&quot;20307&quot; value=&quot;266&quot;/&gt;&lt;/object&gt;&lt;object type=&quot;3&quot; unique_id=&quot;10026&quot;&gt;&lt;property id=&quot;20148&quot; value=&quot;5&quot;/&gt;&lt;property id=&quot;20300&quot; value=&quot;Slide 26 - &amp;quot;5. ਕੋਵਿਡ-19 ਜਾਂਚ ਦੇ ਨਤੀਜੇ&amp;quot;&quot;/&gt;&lt;property id=&quot;20307&quot; value=&quot;274&quot;/&gt;&lt;/object&gt;&lt;object type=&quot;3&quot; unique_id=&quot;10027&quot;&gt;&lt;property id=&quot;20148&quot; value=&quot;5&quot;/&gt;&lt;property id=&quot;20300&quot; value=&quot;Slide 27 - &amp;quot;ਨਿਰੀਖਕ ਸੂਚਨਾ:&amp;quot;&quot;/&gt;&lt;property id=&quot;20307&quot; value=&quot;275&quot;/&gt;&lt;/object&gt;&lt;object type=&quot;3&quot; unique_id=&quot;10028&quot;&gt;&lt;property id=&quot;20148&quot; value=&quot;5&quot;/&gt;&lt;property id=&quot;20300&quot; value=&quot;Slide 28 - &amp;quot;6. ਟੀਕਾਕਰਨ&amp;quot;&quot;/&gt;&lt;property id=&quot;20307&quot; value=&quot;276&quot;/&gt;&lt;/object&gt;&lt;object type=&quot;3&quot; unique_id=&quot;10029&quot;&gt;&lt;property id=&quot;20148&quot; value=&quot;5&quot;/&gt;&lt;property id=&quot;20300&quot; value=&quot;Slide 29 - &amp;quot;ਨਿਰੀਖਕ ਸੂਚਨਾ:&amp;quot;&quot;/&gt;&lt;property id=&quot;20307&quot; value=&quot;294&quot;/&gt;&lt;/object&gt;&lt;object type=&quot;3&quot; unique_id=&quot;10030&quot;&gt;&lt;property id=&quot;20148&quot; value=&quot;5&quot;/&gt;&lt;property id=&quot;20300&quot; value=&quot;Slide 30 - &amp;quot;ਤੁਹਾਡੀ ਭਾਗੀਦਾਰੀ ਲਈ ਧੰਨਵਾਦ!&amp;quot;&quot;/&gt;&lt;property id=&quot;20307&quot; value=&quot;293&quot;/&gt;&lt;/object&gt;&lt;object type=&quot;3&quot; unique_id=&quot;10032&quot;&gt;&lt;property id=&quot;20148&quot; value=&quot;5&quot;/&gt;&lt;property id=&quot;20300&quot; value=&quot;Slide 32 - &amp;quot;ਨਿਰੀਖਕ ਸੂਚਨਾ:&amp;quot;&quot;/&gt;&lt;property id=&quot;20307&quot; value=&quot;283&quot;/&gt;&lt;/object&gt;&lt;object type=&quot;3&quot; unique_id=&quot;10097&quot;&gt;&lt;property id=&quot;20148&quot; value=&quot;5&quot;/&gt;&lt;property id=&quot;20300&quot; value=&quot;Slide 31&quot;/&gt;&lt;property id=&quot;20307&quot; value=&quot;295&quot;/&gt;&lt;/object&gt;&lt;object type=&quot;3&quot; unique_id=&quot;10099&quot;&gt;&lt;property id=&quot;20148&quot; value=&quot;5&quot;/&gt;&lt;property id=&quot;20300&quot; value=&quot;Slide 13 - &amp;quot;ਨਿਰੀਖਕ ਸੂਚਨਾ:&amp;quot;&quot;/&gt;&lt;property id=&quot;20307&quot; value=&quot;296&quot;/&gt;&lt;/object&gt;&lt;object type=&quot;3&quot; unique_id=&quot;10234&quot;&gt;&lt;property id=&quot;20148&quot; value=&quot;5&quot;/&gt;&lt;property id=&quot;20300&quot; value=&quot;Slide 12 - &amp;quot;2. ਸੁਰੱਖਿਅਤ ਰਹਿਣ ਅਤੇ ਪ੍ਰਸਾਰ ਨੂੰ ਰੋਕਣ ਲਈ ਕੀ ਕਰਨਾ ਹੈ&amp;quot;&quot;/&gt;&lt;property id=&quot;20307&quot; value=&quot;297&quot;/&gt;&lt;/object&gt;&lt;/object&gt;&lt;object type=&quot;8&quot; unique_id=&quot;10064&quot;&gt;&lt;/object&gt;&lt;/object&gt;&lt;/database&gt;"/>
  <p:tag name="SECTOMILLISECCONVERTED" val="1"/>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AD43ACD725484DBB13C47CE91606AA" ma:contentTypeVersion="13" ma:contentTypeDescription="Create a new document." ma:contentTypeScope="" ma:versionID="e4ac12a55902f5187f18a70dbc4f60f7">
  <xsd:schema xmlns:xsd="http://www.w3.org/2001/XMLSchema" xmlns:xs="http://www.w3.org/2001/XMLSchema" xmlns:p="http://schemas.microsoft.com/office/2006/metadata/properties" xmlns:ns2="86f71e18-8081-40e3-8471-3781e9e920b5" xmlns:ns3="5d94a215-74d6-4ff6-b252-4f967be9630a" targetNamespace="http://schemas.microsoft.com/office/2006/metadata/properties" ma:root="true" ma:fieldsID="214ceb81ba58009a4f369bb172f6e3f2" ns2:_="" ns3:_="">
    <xsd:import namespace="86f71e18-8081-40e3-8471-3781e9e920b5"/>
    <xsd:import namespace="5d94a215-74d6-4ff6-b252-4f967be963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71e18-8081-40e3-8471-3781e9e92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94a215-74d6-4ff6-b252-4f967be963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737596-CD34-4C46-8BC7-9988DA3FCE29}">
  <ds:schemaRefs>
    <ds:schemaRef ds:uri="http://schemas.microsoft.com/sharepoint/v3/contenttype/forms"/>
  </ds:schemaRefs>
</ds:datastoreItem>
</file>

<file path=customXml/itemProps2.xml><?xml version="1.0" encoding="utf-8"?>
<ds:datastoreItem xmlns:ds="http://schemas.openxmlformats.org/officeDocument/2006/customXml" ds:itemID="{D95DA576-E65F-43B2-BFEE-0ACB45B592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71e18-8081-40e3-8471-3781e9e920b5"/>
    <ds:schemaRef ds:uri="5d94a215-74d6-4ff6-b252-4f967be963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E440BF-AFE2-45BA-A4F8-A6A492A52F41}">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86f71e18-8081-40e3-8471-3781e9e920b5"/>
    <ds:schemaRef ds:uri="http://schemas.openxmlformats.org/package/2006/metadata/core-properties"/>
    <ds:schemaRef ds:uri="http://purl.org/dc/terms/"/>
    <ds:schemaRef ds:uri="5d94a215-74d6-4ff6-b252-4f967be9630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4071</TotalTime>
  <Words>2367</Words>
  <Application>Microsoft Office PowerPoint</Application>
  <PresentationFormat>Widescreen</PresentationFormat>
  <Paragraphs>192</Paragraphs>
  <Slides>32</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Garamond</vt:lpstr>
      <vt:lpstr>Roboto</vt:lpstr>
      <vt:lpstr>Times New Roman</vt:lpstr>
      <vt:lpstr>Retrospect</vt:lpstr>
      <vt:lpstr>ਕੋਵਿਡ-19 ਸਿਖਲਾਈ   </vt:lpstr>
      <vt:lpstr>PowerPoint Presentation</vt:lpstr>
      <vt:lpstr>ਨਿਰੀਖਕ ਸੂਚਨਾ:</vt:lpstr>
      <vt:lpstr>1. ਸਾਰਸ-ਕੋਵਿ 2</vt:lpstr>
      <vt:lpstr>ਨਿਰੀਖਕ ਸੂਚਨਾ:</vt:lpstr>
      <vt:lpstr>1. ਇਹ ਕਿਵੇਂ ਫੈਲਦਾ ਹੈ?</vt:lpstr>
      <vt:lpstr>ਨਿਰੀਖਕ ਸੂਚਨਾ:</vt:lpstr>
      <vt:lpstr>1. ਰੋਗ ਦੀ ਨਿਸ਼ਾਨੀ = ਲੱਛਣ</vt:lpstr>
      <vt:lpstr>ਨਿਰੀਖਕ ਸੂਚਨਾ:</vt:lpstr>
      <vt:lpstr>2. ਸੁਰੱਖਿਅਤ ਰਹਿਣ ਅਤੇ ਪ੍ਰਸਾਰ ਨੂੰ ਰੋਕਣ ਲਈ ਕੀ ਕਰਨਾ ਹੈ</vt:lpstr>
      <vt:lpstr>ਨਿਰੀਖਕ ਸੂਚਨਾ:</vt:lpstr>
      <vt:lpstr>2. ਸੁਰੱਖਿਅਤ ਰਹਿਣ ਅਤੇ ਪ੍ਰਸਾਰ ਨੂੰ ਰੋਕਣ ਲਈ ਕੀ ਕਰਨਾ ਹੈ</vt:lpstr>
      <vt:lpstr>ਨਿਰੀਖਕ ਸੂਚਨਾ:</vt:lpstr>
      <vt:lpstr>2. ਸੁਰੱਖਿਅਤ ਰਹਿਣ ਲਈ ਕਾਰਜ-ਸਥਾਨ ‘ਤੇ ਵਿਹਾਰ </vt:lpstr>
      <vt:lpstr>ਨਿਰੀਖਕ ਸੂਚਨਾ:</vt:lpstr>
      <vt:lpstr>2. ਖਤਰੇ ਦੀ ਪਛਾਣ ਅਤੇ ਮੁਲਾਂਕਣ  </vt:lpstr>
      <vt:lpstr>ਨਿਰੀਖਕ ਸੂਚਨਾ: </vt:lpstr>
      <vt:lpstr>                3. ਤੰਦਰੁਸਤ ਮਹਿਸੂਸ ਨਹੀਂ ਕਰ ਰਹੇ ਹੋ ਅਤੇ ਤੁਹਾਨੁੰ ਕੋਵਿਡ-19 ਹੋਣ ਦਾ ਅੰਦੇਸ਼ਾ ਹੈ </vt:lpstr>
      <vt:lpstr>ਨਿਰੀਖਕ ਸੂਚਨਾ:</vt:lpstr>
      <vt:lpstr>4. ਕੋਵਿਡ-19 ਜਿਮਨੀ ਭੁਗਤਾਨ ਕੀਤੀ ਬਿਮਾਰੀ ਛੁੱਟੀ</vt:lpstr>
      <vt:lpstr>ਨਿਰੀਖਕ ਸੂਚਨਾ:</vt:lpstr>
      <vt:lpstr>4. ਹੋਰ ਭੁਗਤਾਨ ਕੀਤੀ ਛੁੱਟੀ ਦੇ ਉਪਲੱਬਧ ਲਾਭ</vt:lpstr>
      <vt:lpstr>ਨਿਰੀਖਕ ਸੂਚਨਾ:</vt:lpstr>
      <vt:lpstr>5. ਕੋਵਿਡ-19 ਜਾਂਚ</vt:lpstr>
      <vt:lpstr> ਨਿਰੀਖਕ ਸੂਚਨਾ:</vt:lpstr>
      <vt:lpstr>5. ਕੋਵਿਡ-19 ਜਾਂਚ ਦੇ ਨਤੀਜੇ</vt:lpstr>
      <vt:lpstr>ਨਿਰੀਖਕ ਸੂਚਨਾ:</vt:lpstr>
      <vt:lpstr>6. ਟੀਕਾਕਰਨ</vt:lpstr>
      <vt:lpstr>ਨਿਰੀਖਕ ਸੂਚਨਾ:</vt:lpstr>
      <vt:lpstr>ਤੁਹਾਡੀ ਭਾਗੀਦਾਰੀ ਲਈ ਧੰਨਵਾਦ!</vt:lpstr>
      <vt:lpstr>PowerPoint Presentation</vt:lpstr>
      <vt:lpstr>ਨਿਰੀਖਕ ਸੂਚਨਾ: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Angelina Ceja</dc:creator>
  <cp:lastModifiedBy>Gaby Ventress</cp:lastModifiedBy>
  <cp:revision>77</cp:revision>
  <cp:lastPrinted>2021-09-13T22:40:47Z</cp:lastPrinted>
  <dcterms:created xsi:type="dcterms:W3CDTF">2021-03-30T16:44:39Z</dcterms:created>
  <dcterms:modified xsi:type="dcterms:W3CDTF">2021-09-13T22:52:01Z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0x01010045AD43ACD725484DBB13C47CE91606AA</vt:lpwstr>
  </property>
</Properties>
</file>