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7"/>
  </p:notesMasterIdLst>
  <p:sldIdLst>
    <p:sldId id="256" r:id="rId5"/>
    <p:sldId id="292" r:id="rId6"/>
    <p:sldId id="257" r:id="rId7"/>
    <p:sldId id="284" r:id="rId8"/>
    <p:sldId id="285" r:id="rId9"/>
    <p:sldId id="258" r:id="rId10"/>
    <p:sldId id="259" r:id="rId11"/>
    <p:sldId id="260" r:id="rId12"/>
    <p:sldId id="261" r:id="rId13"/>
    <p:sldId id="262" r:id="rId14"/>
    <p:sldId id="263" r:id="rId15"/>
    <p:sldId id="296" r:id="rId16"/>
    <p:sldId id="297" r:id="rId17"/>
    <p:sldId id="267" r:id="rId18"/>
    <p:sldId id="268" r:id="rId19"/>
    <p:sldId id="286" r:id="rId20"/>
    <p:sldId id="287" r:id="rId21"/>
    <p:sldId id="264" r:id="rId22"/>
    <p:sldId id="265" r:id="rId23"/>
    <p:sldId id="288" r:id="rId24"/>
    <p:sldId id="289" r:id="rId25"/>
    <p:sldId id="290" r:id="rId26"/>
    <p:sldId id="291" r:id="rId27"/>
    <p:sldId id="272" r:id="rId28"/>
    <p:sldId id="266" r:id="rId29"/>
    <p:sldId id="274" r:id="rId30"/>
    <p:sldId id="275" r:id="rId31"/>
    <p:sldId id="276" r:id="rId32"/>
    <p:sldId id="294" r:id="rId33"/>
    <p:sldId id="293" r:id="rId34"/>
    <p:sldId id="295" r:id="rId35"/>
    <p:sldId id="283" r:id="rId36"/>
  </p:sldIdLst>
  <p:sldSz cx="12192000" cy="6858000"/>
  <p:notesSz cx="7010400" cy="92964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esa Andrews" initials="TA" lastIdx="6" clrIdx="0">
    <p:extLst>
      <p:ext uri="{19B8F6BF-5375-455C-9EA6-DF929625EA0E}">
        <p15:presenceInfo xmlns:p15="http://schemas.microsoft.com/office/powerpoint/2012/main" userId="S::terandrews@ucdavis.edu::97928cb6-61e8-4b76-8c77-0e62d7087290" providerId="AD"/>
      </p:ext>
    </p:extLst>
  </p:cmAuthor>
  <p:cmAuthor id="2" name="Angelina Ceja" initials="AC" lastIdx="3" clrIdx="1">
    <p:extLst>
      <p:ext uri="{19B8F6BF-5375-455C-9EA6-DF929625EA0E}">
        <p15:presenceInfo xmlns:p15="http://schemas.microsoft.com/office/powerpoint/2012/main" userId="S::angelina@agsafe.org::75088f61-439d-451b-a8f8-0ab94e5749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y Ventress" userId="d35c5ecf-cb18-4f29-9f93-256a500ba53c" providerId="ADAL" clId="{41963C27-F731-444A-8E86-29817BF5C5F3}"/>
    <pc:docChg chg="custSel modMainMaster replTag delTag">
      <pc:chgData name="Gaby Ventress" userId="d35c5ecf-cb18-4f29-9f93-256a500ba53c" providerId="ADAL" clId="{41963C27-F731-444A-8E86-29817BF5C5F3}" dt="2021-08-31T23:01:26.841" v="8"/>
      <pc:docMkLst>
        <pc:docMk/>
      </pc:docMkLst>
      <pc:sldMasterChg chg="modSp mod">
        <pc:chgData name="Gaby Ventress" userId="d35c5ecf-cb18-4f29-9f93-256a500ba53c" providerId="ADAL" clId="{41963C27-F731-444A-8E86-29817BF5C5F3}" dt="2021-08-31T23:01:25.751" v="7" actId="947"/>
        <pc:sldMasterMkLst>
          <pc:docMk/>
          <pc:sldMasterMk cId="952879786" sldId="2147483696"/>
        </pc:sldMasterMkLst>
        <pc:spChg chg="mod">
          <ac:chgData name="Gaby Ventress" userId="d35c5ecf-cb18-4f29-9f93-256a500ba53c" providerId="ADAL" clId="{41963C27-F731-444A-8E86-29817BF5C5F3}" dt="2021-08-31T23:01:25.746" v="4"/>
          <ac:spMkLst>
            <pc:docMk/>
            <pc:sldMasterMk cId="952879786" sldId="2147483696"/>
            <ac:spMk id="2" creationId="{00000000-0000-0000-0000-000000000000}"/>
          </ac:spMkLst>
        </pc:spChg>
        <pc:spChg chg="mod">
          <ac:chgData name="Gaby Ventress" userId="d35c5ecf-cb18-4f29-9f93-256a500ba53c" providerId="ADAL" clId="{41963C27-F731-444A-8E86-29817BF5C5F3}" dt="2021-08-31T23:01:25.751" v="7" actId="947"/>
          <ac:spMkLst>
            <pc:docMk/>
            <pc:sldMasterMk cId="952879786" sldId="2147483696"/>
            <ac:spMk id="9" creationId="{00000000-0000-0000-0000-000000000000}"/>
          </ac:spMkLst>
        </pc:spChg>
      </pc:sldMasterChg>
    </pc:docChg>
  </pc:docChgLst>
  <pc:docChgLst>
    <pc:chgData name="Angelina Ceja" userId="75088f61-439d-451b-a8f8-0ab94e57495e" providerId="ADAL" clId="{882B4F62-A540-4CA6-88F8-F4F45C35834E}"/>
    <pc:docChg chg="custSel modSld">
      <pc:chgData name="Angelina Ceja" userId="75088f61-439d-451b-a8f8-0ab94e57495e" providerId="ADAL" clId="{882B4F62-A540-4CA6-88F8-F4F45C35834E}" dt="2021-08-24T22:56:48.011" v="1089" actId="207"/>
      <pc:docMkLst>
        <pc:docMk/>
      </pc:docMkLst>
      <pc:sldChg chg="modSp mod">
        <pc:chgData name="Angelina Ceja" userId="75088f61-439d-451b-a8f8-0ab94e57495e" providerId="ADAL" clId="{882B4F62-A540-4CA6-88F8-F4F45C35834E}" dt="2021-08-24T22:56:03.588" v="1086" actId="207"/>
        <pc:sldMkLst>
          <pc:docMk/>
          <pc:sldMk cId="652560269" sldId="263"/>
        </pc:sldMkLst>
        <pc:spChg chg="mod">
          <ac:chgData name="Angelina Ceja" userId="75088f61-439d-451b-a8f8-0ab94e57495e" providerId="ADAL" clId="{882B4F62-A540-4CA6-88F8-F4F45C35834E}" dt="2021-08-24T22:56:03.588" v="1086" actId="207"/>
          <ac:spMkLst>
            <pc:docMk/>
            <pc:sldMk cId="652560269" sldId="263"/>
            <ac:spMk id="3" creationId="{B8B29B78-95C2-4BFC-B10A-7D9040F06230}"/>
          </ac:spMkLst>
        </pc:spChg>
      </pc:sldChg>
      <pc:sldChg chg="modSp mod">
        <pc:chgData name="Angelina Ceja" userId="75088f61-439d-451b-a8f8-0ab94e57495e" providerId="ADAL" clId="{882B4F62-A540-4CA6-88F8-F4F45C35834E}" dt="2021-08-24T22:56:48.011" v="1089" actId="207"/>
        <pc:sldMkLst>
          <pc:docMk/>
          <pc:sldMk cId="3149193824" sldId="294"/>
        </pc:sldMkLst>
        <pc:spChg chg="mod">
          <ac:chgData name="Angelina Ceja" userId="75088f61-439d-451b-a8f8-0ab94e57495e" providerId="ADAL" clId="{882B4F62-A540-4CA6-88F8-F4F45C35834E}" dt="2021-08-24T22:56:48.011" v="1089" actId="207"/>
          <ac:spMkLst>
            <pc:docMk/>
            <pc:sldMk cId="3149193824" sldId="294"/>
            <ac:spMk id="3" creationId="{F86797BF-3FED-45A4-8AB4-5AB0D721D2D6}"/>
          </ac:spMkLst>
        </pc:spChg>
      </pc:sldChg>
      <pc:sldChg chg="modSp mod">
        <pc:chgData name="Angelina Ceja" userId="75088f61-439d-451b-a8f8-0ab94e57495e" providerId="ADAL" clId="{882B4F62-A540-4CA6-88F8-F4F45C35834E}" dt="2021-08-24T22:56:28.299" v="1088" actId="207"/>
        <pc:sldMkLst>
          <pc:docMk/>
          <pc:sldMk cId="1788831872" sldId="297"/>
        </pc:sldMkLst>
        <pc:spChg chg="mod">
          <ac:chgData name="Angelina Ceja" userId="75088f61-439d-451b-a8f8-0ab94e57495e" providerId="ADAL" clId="{882B4F62-A540-4CA6-88F8-F4F45C35834E}" dt="2021-08-24T22:56:28.299" v="1088" actId="207"/>
          <ac:spMkLst>
            <pc:docMk/>
            <pc:sldMk cId="1788831872" sldId="297"/>
            <ac:spMk id="3" creationId="{B8B29B78-95C2-4BFC-B10A-7D9040F06230}"/>
          </ac:spMkLst>
        </pc:spChg>
      </pc:sldChg>
    </pc:docChg>
  </pc:docChgLst>
  <pc:docChgLst>
    <pc:chgData name="Angelina Ceja" userId="75088f61-439d-451b-a8f8-0ab94e57495e" providerId="ADAL" clId="{C2930058-44E4-496E-B9F7-4AA16E3F6B78}"/>
    <pc:docChg chg="custSel modSld">
      <pc:chgData name="Angelina Ceja" userId="75088f61-439d-451b-a8f8-0ab94e57495e" providerId="ADAL" clId="{C2930058-44E4-496E-B9F7-4AA16E3F6B78}" dt="2021-08-16T18:28:23.090" v="52" actId="1076"/>
      <pc:docMkLst>
        <pc:docMk/>
      </pc:docMkLst>
      <pc:sldChg chg="addSp delSp modSp mod">
        <pc:chgData name="Angelina Ceja" userId="75088f61-439d-451b-a8f8-0ab94e57495e" providerId="ADAL" clId="{C2930058-44E4-496E-B9F7-4AA16E3F6B78}" dt="2021-08-16T18:28:23.090" v="52" actId="1076"/>
        <pc:sldMkLst>
          <pc:docMk/>
          <pc:sldMk cId="2153966672" sldId="262"/>
        </pc:sldMkLst>
        <pc:spChg chg="del mod">
          <ac:chgData name="Angelina Ceja" userId="75088f61-439d-451b-a8f8-0ab94e57495e" providerId="ADAL" clId="{C2930058-44E4-496E-B9F7-4AA16E3F6B78}" dt="2021-08-16T18:12:13.167" v="1" actId="478"/>
          <ac:spMkLst>
            <pc:docMk/>
            <pc:sldMk cId="2153966672" sldId="262"/>
            <ac:spMk id="4" creationId="{2A2F18E6-B91F-4338-8C1F-897FBBE90DD7}"/>
          </ac:spMkLst>
        </pc:spChg>
        <pc:picChg chg="add mod">
          <ac:chgData name="Angelina Ceja" userId="75088f61-439d-451b-a8f8-0ab94e57495e" providerId="ADAL" clId="{C2930058-44E4-496E-B9F7-4AA16E3F6B78}" dt="2021-08-16T18:28:23.090" v="52" actId="1076"/>
          <ac:picMkLst>
            <pc:docMk/>
            <pc:sldMk cId="2153966672" sldId="262"/>
            <ac:picMk id="5" creationId="{1B791E12-89B2-406F-B210-0476EC065459}"/>
          </ac:picMkLst>
        </pc:picChg>
        <pc:picChg chg="del">
          <ac:chgData name="Angelina Ceja" userId="75088f61-439d-451b-a8f8-0ab94e57495e" providerId="ADAL" clId="{C2930058-44E4-496E-B9F7-4AA16E3F6B78}" dt="2021-08-16T18:12:14.794" v="2" actId="478"/>
          <ac:picMkLst>
            <pc:docMk/>
            <pc:sldMk cId="2153966672" sldId="262"/>
            <ac:picMk id="1028" creationId="{8B227F48-C920-41D5-B05B-E091CA33BB6A}"/>
          </ac:picMkLst>
        </pc:picChg>
        <pc:picChg chg="mod">
          <ac:chgData name="Angelina Ceja" userId="75088f61-439d-451b-a8f8-0ab94e57495e" providerId="ADAL" clId="{C2930058-44E4-496E-B9F7-4AA16E3F6B78}" dt="2021-08-16T18:28:14.235" v="47" actId="1076"/>
          <ac:picMkLst>
            <pc:docMk/>
            <pc:sldMk cId="2153966672" sldId="262"/>
            <ac:picMk id="1032" creationId="{0C4F27A5-D1C7-4A33-98FE-C142F430AEC6}"/>
          </ac:picMkLst>
        </pc:picChg>
      </pc:sldChg>
      <pc:sldChg chg="modSp mod">
        <pc:chgData name="Angelina Ceja" userId="75088f61-439d-451b-a8f8-0ab94e57495e" providerId="ADAL" clId="{C2930058-44E4-496E-B9F7-4AA16E3F6B78}" dt="2021-08-16T18:27:15.922" v="46" actId="20577"/>
        <pc:sldMkLst>
          <pc:docMk/>
          <pc:sldMk cId="652560269" sldId="263"/>
        </pc:sldMkLst>
        <pc:spChg chg="mod">
          <ac:chgData name="Angelina Ceja" userId="75088f61-439d-451b-a8f8-0ab94e57495e" providerId="ADAL" clId="{C2930058-44E4-496E-B9F7-4AA16E3F6B78}" dt="2021-08-16T18:27:15.922" v="46" actId="20577"/>
          <ac:spMkLst>
            <pc:docMk/>
            <pc:sldMk cId="652560269" sldId="263"/>
            <ac:spMk id="3" creationId="{B8B29B78-95C2-4BFC-B10A-7D9040F06230}"/>
          </ac:spMkLst>
        </pc:spChg>
      </pc:sldChg>
      <pc:sldChg chg="modSp mod">
        <pc:chgData name="Angelina Ceja" userId="75088f61-439d-451b-a8f8-0ab94e57495e" providerId="ADAL" clId="{C2930058-44E4-496E-B9F7-4AA16E3F6B78}" dt="2021-08-16T18:16:48.161" v="13" actId="27636"/>
        <pc:sldMkLst>
          <pc:docMk/>
          <pc:sldMk cId="3149193824" sldId="294"/>
        </pc:sldMkLst>
        <pc:spChg chg="mod">
          <ac:chgData name="Angelina Ceja" userId="75088f61-439d-451b-a8f8-0ab94e57495e" providerId="ADAL" clId="{C2930058-44E4-496E-B9F7-4AA16E3F6B78}" dt="2021-08-16T18:16:48.161" v="13" actId="27636"/>
          <ac:spMkLst>
            <pc:docMk/>
            <pc:sldMk cId="3149193824" sldId="294"/>
            <ac:spMk id="3" creationId="{F86797BF-3FED-45A4-8AB4-5AB0D721D2D6}"/>
          </ac:spMkLst>
        </pc:spChg>
      </pc:sldChg>
    </pc:docChg>
  </pc:docChgLst>
  <pc:docChgLst>
    <pc:chgData name="Angelina Ceja" userId="75088f61-439d-451b-a8f8-0ab94e57495e" providerId="ADAL" clId="{12928DF8-50B0-4DFB-8A71-089A170B6425}"/>
    <pc:docChg chg="custSel addSld modSld">
      <pc:chgData name="Angelina Ceja" userId="75088f61-439d-451b-a8f8-0ab94e57495e" providerId="ADAL" clId="{12928DF8-50B0-4DFB-8A71-089A170B6425}" dt="2021-06-28T14:57:09.627" v="595" actId="20577"/>
      <pc:docMkLst>
        <pc:docMk/>
      </pc:docMkLst>
      <pc:sldChg chg="addSp delSp modSp">
        <pc:chgData name="Angelina Ceja" userId="75088f61-439d-451b-a8f8-0ab94e57495e" providerId="ADAL" clId="{12928DF8-50B0-4DFB-8A71-089A170B6425}" dt="2021-06-28T14:52:04.814" v="3" actId="1076"/>
        <pc:sldMkLst>
          <pc:docMk/>
          <pc:sldMk cId="2153966672" sldId="262"/>
        </pc:sldMkLst>
        <pc:spChg chg="add mod">
          <ac:chgData name="Angelina Ceja" userId="75088f61-439d-451b-a8f8-0ab94e57495e" providerId="ADAL" clId="{12928DF8-50B0-4DFB-8A71-089A170B6425}" dt="2021-06-28T14:51:58.735" v="2" actId="478"/>
          <ac:spMkLst>
            <pc:docMk/>
            <pc:sldMk cId="2153966672" sldId="262"/>
            <ac:spMk id="4" creationId="{2A2F18E6-B91F-4338-8C1F-897FBBE90DD7}"/>
          </ac:spMkLst>
        </pc:spChg>
        <pc:picChg chg="del">
          <ac:chgData name="Angelina Ceja" userId="75088f61-439d-451b-a8f8-0ab94e57495e" providerId="ADAL" clId="{12928DF8-50B0-4DFB-8A71-089A170B6425}" dt="2021-06-28T14:51:58.735" v="2" actId="478"/>
          <ac:picMkLst>
            <pc:docMk/>
            <pc:sldMk cId="2153966672" sldId="262"/>
            <ac:picMk id="1030" creationId="{858D5079-6674-45B1-AD5E-680672507D0A}"/>
          </ac:picMkLst>
        </pc:picChg>
        <pc:picChg chg="mod">
          <ac:chgData name="Angelina Ceja" userId="75088f61-439d-451b-a8f8-0ab94e57495e" providerId="ADAL" clId="{12928DF8-50B0-4DFB-8A71-089A170B6425}" dt="2021-06-28T14:52:04.814" v="3" actId="1076"/>
          <ac:picMkLst>
            <pc:docMk/>
            <pc:sldMk cId="2153966672" sldId="262"/>
            <ac:picMk id="1032" creationId="{0C4F27A5-D1C7-4A33-98FE-C142F430AEC6}"/>
          </ac:picMkLst>
        </pc:picChg>
      </pc:sldChg>
      <pc:sldChg chg="modSp mod">
        <pc:chgData name="Angelina Ceja" userId="75088f61-439d-451b-a8f8-0ab94e57495e" providerId="ADAL" clId="{12928DF8-50B0-4DFB-8A71-089A170B6425}" dt="2021-06-28T14:52:25.794" v="9" actId="20577"/>
        <pc:sldMkLst>
          <pc:docMk/>
          <pc:sldMk cId="652560269" sldId="263"/>
        </pc:sldMkLst>
        <pc:spChg chg="mod">
          <ac:chgData name="Angelina Ceja" userId="75088f61-439d-451b-a8f8-0ab94e57495e" providerId="ADAL" clId="{12928DF8-50B0-4DFB-8A71-089A170B6425}" dt="2021-06-28T14:52:25.794" v="9" actId="20577"/>
          <ac:spMkLst>
            <pc:docMk/>
            <pc:sldMk cId="652560269" sldId="263"/>
            <ac:spMk id="3" creationId="{B8B29B78-95C2-4BFC-B10A-7D9040F06230}"/>
          </ac:spMkLst>
        </pc:spChg>
      </pc:sldChg>
      <pc:sldChg chg="modSp mod">
        <pc:chgData name="Angelina Ceja" userId="75088f61-439d-451b-a8f8-0ab94e57495e" providerId="ADAL" clId="{12928DF8-50B0-4DFB-8A71-089A170B6425}" dt="2021-06-28T14:57:09.627" v="595" actId="20577"/>
        <pc:sldMkLst>
          <pc:docMk/>
          <pc:sldMk cId="2422028502" sldId="268"/>
        </pc:sldMkLst>
        <pc:spChg chg="mod">
          <ac:chgData name="Angelina Ceja" userId="75088f61-439d-451b-a8f8-0ab94e57495e" providerId="ADAL" clId="{12928DF8-50B0-4DFB-8A71-089A170B6425}" dt="2021-06-28T14:57:09.627" v="595" actId="20577"/>
          <ac:spMkLst>
            <pc:docMk/>
            <pc:sldMk cId="2422028502" sldId="268"/>
            <ac:spMk id="3" creationId="{0D9E281C-740D-4B8A-98CD-6B1521DACB07}"/>
          </ac:spMkLst>
        </pc:spChg>
      </pc:sldChg>
      <pc:sldChg chg="addSp delSp modSp add">
        <pc:chgData name="Angelina Ceja" userId="75088f61-439d-451b-a8f8-0ab94e57495e" providerId="ADAL" clId="{12928DF8-50B0-4DFB-8A71-089A170B6425}" dt="2021-06-28T14:55:18.517" v="460" actId="1076"/>
        <pc:sldMkLst>
          <pc:docMk/>
          <pc:sldMk cId="1972116866" sldId="296"/>
        </pc:sldMkLst>
        <pc:picChg chg="add mod">
          <ac:chgData name="Angelina Ceja" userId="75088f61-439d-451b-a8f8-0ab94e57495e" providerId="ADAL" clId="{12928DF8-50B0-4DFB-8A71-089A170B6425}" dt="2021-06-28T14:55:18.517" v="460" actId="1076"/>
          <ac:picMkLst>
            <pc:docMk/>
            <pc:sldMk cId="1972116866" sldId="296"/>
            <ac:picMk id="1026" creationId="{AC5128AE-86BD-452D-B225-0D0930989279}"/>
          </ac:picMkLst>
        </pc:picChg>
        <pc:picChg chg="del">
          <ac:chgData name="Angelina Ceja" userId="75088f61-439d-451b-a8f8-0ab94e57495e" providerId="ADAL" clId="{12928DF8-50B0-4DFB-8A71-089A170B6425}" dt="2021-06-28T14:52:30.545" v="10" actId="478"/>
          <ac:picMkLst>
            <pc:docMk/>
            <pc:sldMk cId="1972116866" sldId="296"/>
            <ac:picMk id="1028" creationId="{8B227F48-C920-41D5-B05B-E091CA33BB6A}"/>
          </ac:picMkLst>
        </pc:picChg>
        <pc:picChg chg="mod">
          <ac:chgData name="Angelina Ceja" userId="75088f61-439d-451b-a8f8-0ab94e57495e" providerId="ADAL" clId="{12928DF8-50B0-4DFB-8A71-089A170B6425}" dt="2021-06-28T14:52:36.295" v="14" actId="1076"/>
          <ac:picMkLst>
            <pc:docMk/>
            <pc:sldMk cId="1972116866" sldId="296"/>
            <ac:picMk id="1030" creationId="{858D5079-6674-45B1-AD5E-680672507D0A}"/>
          </ac:picMkLst>
        </pc:picChg>
        <pc:picChg chg="del">
          <ac:chgData name="Angelina Ceja" userId="75088f61-439d-451b-a8f8-0ab94e57495e" providerId="ADAL" clId="{12928DF8-50B0-4DFB-8A71-089A170B6425}" dt="2021-06-28T14:52:31.252" v="11" actId="478"/>
          <ac:picMkLst>
            <pc:docMk/>
            <pc:sldMk cId="1972116866" sldId="296"/>
            <ac:picMk id="1032" creationId="{0C4F27A5-D1C7-4A33-98FE-C142F430AEC6}"/>
          </ac:picMkLst>
        </pc:picChg>
      </pc:sldChg>
      <pc:sldChg chg="modSp add mod">
        <pc:chgData name="Angelina Ceja" userId="75088f61-439d-451b-a8f8-0ab94e57495e" providerId="ADAL" clId="{12928DF8-50B0-4DFB-8A71-089A170B6425}" dt="2021-06-28T14:56:39.318" v="594" actId="20577"/>
        <pc:sldMkLst>
          <pc:docMk/>
          <pc:sldMk cId="1788831872" sldId="297"/>
        </pc:sldMkLst>
        <pc:spChg chg="mod">
          <ac:chgData name="Angelina Ceja" userId="75088f61-439d-451b-a8f8-0ab94e57495e" providerId="ADAL" clId="{12928DF8-50B0-4DFB-8A71-089A170B6425}" dt="2021-06-28T14:56:39.318" v="594" actId="20577"/>
          <ac:spMkLst>
            <pc:docMk/>
            <pc:sldMk cId="1788831872" sldId="297"/>
            <ac:spMk id="3" creationId="{B8B29B78-95C2-4BFC-B10A-7D9040F06230}"/>
          </ac:spMkLst>
        </pc:spChg>
      </pc:sldChg>
    </pc:docChg>
  </pc:docChgLst>
  <pc:docChgLst>
    <pc:chgData name="Rosie Cano" userId="0bd2a786-f6e0-4103-bd1c-2de053738ed7" providerId="ADAL" clId="{D8525E83-FD4B-4E51-9A90-A7BC1D676497}"/>
    <pc:docChg chg="modSld">
      <pc:chgData name="Rosie Cano" userId="0bd2a786-f6e0-4103-bd1c-2de053738ed7" providerId="ADAL" clId="{D8525E83-FD4B-4E51-9A90-A7BC1D676497}" dt="2021-06-10T18:58:27.915" v="0" actId="120"/>
      <pc:docMkLst>
        <pc:docMk/>
      </pc:docMkLst>
      <pc:sldChg chg="modSp mod">
        <pc:chgData name="Rosie Cano" userId="0bd2a786-f6e0-4103-bd1c-2de053738ed7" providerId="ADAL" clId="{D8525E83-FD4B-4E51-9A90-A7BC1D676497}" dt="2021-06-10T18:58:27.915" v="0" actId="120"/>
        <pc:sldMkLst>
          <pc:docMk/>
          <pc:sldMk cId="2153966672" sldId="262"/>
        </pc:sldMkLst>
        <pc:spChg chg="mod">
          <ac:chgData name="Rosie Cano" userId="0bd2a786-f6e0-4103-bd1c-2de053738ed7" providerId="ADAL" clId="{D8525E83-FD4B-4E51-9A90-A7BC1D676497}" dt="2021-06-10T18:58:27.915" v="0" actId="120"/>
          <ac:spMkLst>
            <pc:docMk/>
            <pc:sldMk cId="2153966672" sldId="262"/>
            <ac:spMk id="2" creationId="{0FC17C0C-B23D-4950-8CA5-D689EFA07E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286C27-72ED-485C-ADE5-9434111CFB34}" type="datetimeFigureOut">
              <a:rPr lang="en-US" smtClean="0"/>
              <a:t>8/31/2021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EF956D5-C656-4D80-A916-75C813397230}" type="slidenum">
              <a:rPr lang="en-US" smtClean="0"/>
              <a:t>‹#›</a:t>
            </a:fld>
            <a:endParaRPr lang="en-US"/>
          </a:p>
        </p:txBody>
      </p:sp>
    </p:spTree>
    <p:extLst>
      <p:ext uri="{BB962C8B-B14F-4D97-AF65-F5344CB8AC3E}">
        <p14:creationId xmlns:p14="http://schemas.microsoft.com/office/powerpoint/2010/main" val="2479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4</a:t>
            </a:fld>
            <a:endParaRPr lang="en-US"/>
          </a:p>
        </p:txBody>
      </p:sp>
    </p:spTree>
    <p:extLst>
      <p:ext uri="{BB962C8B-B14F-4D97-AF65-F5344CB8AC3E}">
        <p14:creationId xmlns:p14="http://schemas.microsoft.com/office/powerpoint/2010/main" val="275395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Cal/OSHA: https://dir.ca.gov/dosh/dosh_publications/COVID19-Trifold-AgandLivestock.pdf</a:t>
            </a:r>
          </a:p>
          <a:p>
            <a:r>
              <a:rPr lang="en-US"/>
              <a:t>Cal/OSHA: https://dir.ca.gov/dosh/Coronavirus/COVID-19-Daily-Checklist-Employers.pdf </a:t>
            </a:r>
          </a:p>
        </p:txBody>
      </p:sp>
      <p:sp>
        <p:nvSpPr>
          <p:cNvPr id="4" name="Slide Number Placeholder 3"/>
          <p:cNvSpPr>
            <a:spLocks noGrp="1"/>
          </p:cNvSpPr>
          <p:nvPr>
            <p:ph type="sldNum" sz="quarter" idx="5"/>
          </p:nvPr>
        </p:nvSpPr>
        <p:spPr/>
        <p:txBody>
          <a:bodyPr/>
          <a:lstStyle/>
          <a:p>
            <a:fld id="{6EF956D5-C656-4D80-A916-75C813397230}" type="slidenum">
              <a:rPr lang="en-US" smtClean="0"/>
              <a:t>15</a:t>
            </a:fld>
            <a:endParaRPr lang="en-US"/>
          </a:p>
        </p:txBody>
      </p:sp>
    </p:spTree>
    <p:extLst>
      <p:ext uri="{BB962C8B-B14F-4D97-AF65-F5344CB8AC3E}">
        <p14:creationId xmlns:p14="http://schemas.microsoft.com/office/powerpoint/2010/main" val="181094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Cal/OSHA Model COVID Prevention Program : </a:t>
            </a:r>
            <a:r>
              <a:rPr lang="en-US" b="0" i="0">
                <a:solidFill>
                  <a:srgbClr val="006621"/>
                </a:solidFill>
                <a:effectLst/>
                <a:latin typeface="Roboto"/>
              </a:rPr>
              <a:t>https://www.dir.ca.gov/dosh/dosh_publications/CPP.doc</a:t>
            </a:r>
            <a:r>
              <a:rPr lang="en-US" b="0" i="0">
                <a:solidFill>
                  <a:srgbClr val="767676"/>
                </a:solidFill>
                <a:effectLst/>
                <a:latin typeface="Roboto"/>
              </a:rPr>
              <a:t> </a:t>
            </a:r>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19</a:t>
            </a:fld>
            <a:endParaRPr lang="en-US"/>
          </a:p>
        </p:txBody>
      </p:sp>
    </p:spTree>
    <p:extLst>
      <p:ext uri="{BB962C8B-B14F-4D97-AF65-F5344CB8AC3E}">
        <p14:creationId xmlns:p14="http://schemas.microsoft.com/office/powerpoint/2010/main" val="414459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DIR: https://www.dir.ca.gov/dlse/2021-COVID-19-Supplemental-Paid-Sick-Leave.pdf</a:t>
            </a:r>
          </a:p>
        </p:txBody>
      </p:sp>
      <p:sp>
        <p:nvSpPr>
          <p:cNvPr id="4" name="Slide Number Placeholder 3"/>
          <p:cNvSpPr>
            <a:spLocks noGrp="1"/>
          </p:cNvSpPr>
          <p:nvPr>
            <p:ph type="sldNum" sz="quarter" idx="5"/>
          </p:nvPr>
        </p:nvSpPr>
        <p:spPr/>
        <p:txBody>
          <a:bodyPr/>
          <a:lstStyle/>
          <a:p>
            <a:fld id="{6EF956D5-C656-4D80-A916-75C813397230}" type="slidenum">
              <a:rPr lang="en-US" smtClean="0"/>
              <a:t>21</a:t>
            </a:fld>
            <a:endParaRPr lang="en-US"/>
          </a:p>
        </p:txBody>
      </p:sp>
    </p:spTree>
    <p:extLst>
      <p:ext uri="{BB962C8B-B14F-4D97-AF65-F5344CB8AC3E}">
        <p14:creationId xmlns:p14="http://schemas.microsoft.com/office/powerpoint/2010/main" val="205919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DIR: https://www.dir.ca.gov/dlse/2021-COVID-19-Supplemental-Paid-Sick-Leave.pdf</a:t>
            </a:r>
          </a:p>
        </p:txBody>
      </p:sp>
      <p:sp>
        <p:nvSpPr>
          <p:cNvPr id="4" name="Slide Number Placeholder 3"/>
          <p:cNvSpPr>
            <a:spLocks noGrp="1"/>
          </p:cNvSpPr>
          <p:nvPr>
            <p:ph type="sldNum" sz="quarter" idx="5"/>
          </p:nvPr>
        </p:nvSpPr>
        <p:spPr/>
        <p:txBody>
          <a:bodyPr/>
          <a:lstStyle/>
          <a:p>
            <a:fld id="{6EF956D5-C656-4D80-A916-75C813397230}" type="slidenum">
              <a:rPr lang="en-US" smtClean="0"/>
              <a:t>23</a:t>
            </a:fld>
            <a:endParaRPr lang="en-US"/>
          </a:p>
        </p:txBody>
      </p:sp>
    </p:spTree>
    <p:extLst>
      <p:ext uri="{BB962C8B-B14F-4D97-AF65-F5344CB8AC3E}">
        <p14:creationId xmlns:p14="http://schemas.microsoft.com/office/powerpoint/2010/main" val="1200993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p>
          <a:p>
            <a:r>
              <a:rPr lang="en-US"/>
              <a:t>https://www.dir.ca.gov/dosh/coronavirus/COVID19FAQs.html#outbreaks – for both testing in general and  for testing for outbreaks if it occurred in the workplace.</a:t>
            </a:r>
          </a:p>
        </p:txBody>
      </p:sp>
      <p:sp>
        <p:nvSpPr>
          <p:cNvPr id="4" name="Slide Number Placeholder 3"/>
          <p:cNvSpPr>
            <a:spLocks noGrp="1"/>
          </p:cNvSpPr>
          <p:nvPr>
            <p:ph type="sldNum" sz="quarter" idx="5"/>
          </p:nvPr>
        </p:nvSpPr>
        <p:spPr/>
        <p:txBody>
          <a:bodyPr/>
          <a:lstStyle/>
          <a:p>
            <a:fld id="{6EF956D5-C656-4D80-A916-75C813397230}" type="slidenum">
              <a:rPr lang="en-US" smtClean="0"/>
              <a:t>25</a:t>
            </a:fld>
            <a:endParaRPr lang="en-US"/>
          </a:p>
        </p:txBody>
      </p:sp>
    </p:spTree>
    <p:extLst>
      <p:ext uri="{BB962C8B-B14F-4D97-AF65-F5344CB8AC3E}">
        <p14:creationId xmlns:p14="http://schemas.microsoft.com/office/powerpoint/2010/main" val="1893556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p>
          <a:p>
            <a:r>
              <a:rPr lang="en-US"/>
              <a:t>https://www.dir.ca.gov/dosh/coronavirus/COVID19FAQs.html#outbreaks – for both testing in general and  for testing for outbreaks if it occurred in the workplace.</a:t>
            </a:r>
          </a:p>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27</a:t>
            </a:fld>
            <a:endParaRPr lang="en-US"/>
          </a:p>
        </p:txBody>
      </p:sp>
    </p:spTree>
    <p:extLst>
      <p:ext uri="{BB962C8B-B14F-4D97-AF65-F5344CB8AC3E}">
        <p14:creationId xmlns:p14="http://schemas.microsoft.com/office/powerpoint/2010/main" val="3194470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28</a:t>
            </a:fld>
            <a:endParaRPr lang="en-US"/>
          </a:p>
        </p:txBody>
      </p:sp>
    </p:spTree>
    <p:extLst>
      <p:ext uri="{BB962C8B-B14F-4D97-AF65-F5344CB8AC3E}">
        <p14:creationId xmlns:p14="http://schemas.microsoft.com/office/powerpoint/2010/main" val="8969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6</a:t>
            </a:fld>
            <a:endParaRPr lang="en-US"/>
          </a:p>
        </p:txBody>
      </p:sp>
    </p:spTree>
    <p:extLst>
      <p:ext uri="{BB962C8B-B14F-4D97-AF65-F5344CB8AC3E}">
        <p14:creationId xmlns:p14="http://schemas.microsoft.com/office/powerpoint/2010/main" val="406188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Sources: CDC https://www.cdc.gov/coronavirus/2019-ncov/index.html</a:t>
            </a:r>
          </a:p>
          <a:p>
            <a:r>
              <a:rPr lang="en-US"/>
              <a:t>               CDPH https://www.cdph.ca.gov/Programs/CID/DCDC/Pages/COVID-19/ProtectAndPrevent.aspx</a:t>
            </a:r>
          </a:p>
          <a:p>
            <a:endParaRPr lang="en-US"/>
          </a:p>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7</a:t>
            </a:fld>
            <a:endParaRPr lang="en-US"/>
          </a:p>
        </p:txBody>
      </p:sp>
    </p:spTree>
    <p:extLst>
      <p:ext uri="{BB962C8B-B14F-4D97-AF65-F5344CB8AC3E}">
        <p14:creationId xmlns:p14="http://schemas.microsoft.com/office/powerpoint/2010/main" val="123386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8</a:t>
            </a:fld>
            <a:endParaRPr lang="en-US"/>
          </a:p>
        </p:txBody>
      </p:sp>
    </p:spTree>
    <p:extLst>
      <p:ext uri="{BB962C8B-B14F-4D97-AF65-F5344CB8AC3E}">
        <p14:creationId xmlns:p14="http://schemas.microsoft.com/office/powerpoint/2010/main" val="105733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CDC for symptoms https://www.cdc.gov/coronavirus/2019-ncov/index.html</a:t>
            </a:r>
          </a:p>
          <a:p>
            <a:endParaRPr lang="en-US"/>
          </a:p>
          <a:p>
            <a:r>
              <a:rPr lang="en-US"/>
              <a:t>Source: Company </a:t>
            </a:r>
            <a:r>
              <a:rPr lang="en-US" err="1"/>
              <a:t>sp</a:t>
            </a:r>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9</a:t>
            </a:fld>
            <a:endParaRPr lang="en-US"/>
          </a:p>
        </p:txBody>
      </p:sp>
    </p:spTree>
    <p:extLst>
      <p:ext uri="{BB962C8B-B14F-4D97-AF65-F5344CB8AC3E}">
        <p14:creationId xmlns:p14="http://schemas.microsoft.com/office/powerpoint/2010/main" val="101447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10</a:t>
            </a:fld>
            <a:endParaRPr lang="en-US"/>
          </a:p>
        </p:txBody>
      </p:sp>
    </p:spTree>
    <p:extLst>
      <p:ext uri="{BB962C8B-B14F-4D97-AF65-F5344CB8AC3E}">
        <p14:creationId xmlns:p14="http://schemas.microsoft.com/office/powerpoint/2010/main" val="3207828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CDPH https://www.cdph.ca.gov/Programs/CID/DCDC/Pages/COVID-19/ProtectAndPrevent.aspx</a:t>
            </a:r>
          </a:p>
          <a:p>
            <a:endParaRPr lang="en-US"/>
          </a:p>
          <a:p>
            <a:r>
              <a:rPr lang="en-US"/>
              <a:t>Cal/OSHA COVID-19 Best Practices for infection prevention: https://dir.ca.gov/dosh/dosh_publications/COVID19-Trifold-AgandLivestock.pdf</a:t>
            </a:r>
          </a:p>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11</a:t>
            </a:fld>
            <a:endParaRPr lang="en-US"/>
          </a:p>
        </p:txBody>
      </p:sp>
    </p:spTree>
    <p:extLst>
      <p:ext uri="{BB962C8B-B14F-4D97-AF65-F5344CB8AC3E}">
        <p14:creationId xmlns:p14="http://schemas.microsoft.com/office/powerpoint/2010/main" val="187945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12</a:t>
            </a:fld>
            <a:endParaRPr lang="en-US"/>
          </a:p>
        </p:txBody>
      </p:sp>
    </p:spTree>
    <p:extLst>
      <p:ext uri="{BB962C8B-B14F-4D97-AF65-F5344CB8AC3E}">
        <p14:creationId xmlns:p14="http://schemas.microsoft.com/office/powerpoint/2010/main" val="137462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CDPH https://www.cdph.ca.gov/Programs/CID/DCDC/Pages/COVID-19/ProtectAndPrevent.aspx</a:t>
            </a:r>
          </a:p>
          <a:p>
            <a:endParaRPr lang="en-US"/>
          </a:p>
          <a:p>
            <a:r>
              <a:rPr lang="en-US"/>
              <a:t>Cal/OSHA COVID-19 Best Practices for infection prevention: https://dir.ca.gov/dosh/dosh_publications/COVID19-Trifold-AgandLivestock.pdf</a:t>
            </a:r>
          </a:p>
          <a:p>
            <a:endParaRPr lang="en-US"/>
          </a:p>
        </p:txBody>
      </p:sp>
      <p:sp>
        <p:nvSpPr>
          <p:cNvPr id="4" name="Slide Number Placeholder 3"/>
          <p:cNvSpPr>
            <a:spLocks noGrp="1"/>
          </p:cNvSpPr>
          <p:nvPr>
            <p:ph type="sldNum" sz="quarter" idx="5"/>
          </p:nvPr>
        </p:nvSpPr>
        <p:spPr/>
        <p:txBody>
          <a:bodyPr/>
          <a:lstStyle/>
          <a:p>
            <a:fld id="{6EF956D5-C656-4D80-A916-75C813397230}" type="slidenum">
              <a:rPr lang="en-US" smtClean="0"/>
              <a:t>13</a:t>
            </a:fld>
            <a:endParaRPr lang="en-US"/>
          </a:p>
        </p:txBody>
      </p:sp>
    </p:spTree>
    <p:extLst>
      <p:ext uri="{BB962C8B-B14F-4D97-AF65-F5344CB8AC3E}">
        <p14:creationId xmlns:p14="http://schemas.microsoft.com/office/powerpoint/2010/main" val="3026792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B3A3A54-3DCE-491A-85AD-AE03E3806C8E}"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42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6388F0-1EFC-40F2-8B1D-299712B7302E}"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97331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2F9E2B-8694-4B27-B99B-A12B7A6447DD}"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2365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DD9D76-E802-42CE-9142-D8652322726D}"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4583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22518-8E14-4843-B40F-2FB55E08789A}"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6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7B6D70-431F-4DAC-AC42-2DA393BECEC9}"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2538031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3D2E26-533A-4BF3-8EC2-D98547D95F41}" type="datetime1">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355057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A821D4-E394-4785-A057-A47A555AE3BB}" type="datetime1">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3031598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517B5CE-AAD9-413B-81B3-B2A768C087A3}" type="datetime1">
              <a:rPr lang="en-US" smtClean="0"/>
              <a:t>8/31/2021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426909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5E4CF7-6630-42C8-B196-8ECBD09731D5}" type="datetime1">
              <a:rPr lang="en-US" smtClean="0"/>
              <a:t>8/31/2021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7B733F-0C21-4884-8F91-526FF1FDED21}" type="slidenum">
              <a:rPr lang="en-US" smtClean="0"/>
              <a:t>‹#›</a:t>
            </a:fld>
            <a:endParaRPr lang="en-US"/>
          </a:p>
        </p:txBody>
      </p:sp>
    </p:spTree>
    <p:extLst>
      <p:ext uri="{BB962C8B-B14F-4D97-AF65-F5344CB8AC3E}">
        <p14:creationId xmlns:p14="http://schemas.microsoft.com/office/powerpoint/2010/main" val="713486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71D19D-71EB-49A4-B072-4F2CA6A1605A}"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46794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b="0" i="0" u="none"/>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7FA7099-EAA6-4EC5-BE4B-F7281E8A255F}" type="datetime1">
              <a:rPr lang="en-US" smtClean="0"/>
              <a:t>8/31/2021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07B733F-0C21-4884-8F91-526FF1FDED2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8797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85000"/>
        </a:lnSpc>
        <a:spcBef>
          <a:spcPct val="0"/>
        </a:spcBef>
        <a:buNone/>
        <a:defRPr sz="4800" b="0"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baseline="0">
          <a:solidFill>
            <a:schemeClr val="tx1">
              <a:lumMod val="75000"/>
              <a:lumOff val="25000"/>
            </a:schemeClr>
          </a:solidFill>
          <a:latin typeface="Times New Roman" panose="02020603050405020304" pitchFamily="18"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baseline="0">
          <a:solidFill>
            <a:schemeClr val="tx1">
              <a:lumMod val="75000"/>
              <a:lumOff val="25000"/>
            </a:schemeClr>
          </a:solidFill>
          <a:latin typeface="Times New Roman" panose="02020603050405020304" pitchFamily="18"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Times New Roman" panose="02020603050405020304" pitchFamily="18"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Times New Roman" panose="02020603050405020304" pitchFamily="18"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Times New Roman" panose="02020603050405020304" pitchFamily="18"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83F0-3FFB-4A04-ADE9-5D9DD9579CF9}"/>
              </a:ext>
            </a:extLst>
          </p:cNvPr>
          <p:cNvSpPr>
            <a:spLocks noGrp="1"/>
          </p:cNvSpPr>
          <p:nvPr>
            <p:ph type="ctrTitle"/>
          </p:nvPr>
        </p:nvSpPr>
        <p:spPr>
          <a:xfrm>
            <a:off x="1145309" y="786661"/>
            <a:ext cx="10509135" cy="3157266"/>
          </a:xfrm>
        </p:spPr>
        <p:txBody>
          <a:bodyPr>
            <a:normAutofit fontScale="90000"/>
          </a:bodyPr>
          <a:lstStyle/>
          <a:p>
            <a:pPr algn="ctr"/>
            <a:r>
              <a:rPr lang="en-US"/>
              <a:t>COVID-19 Training</a:t>
            </a:r>
            <a:br>
              <a:rPr lang="en-US"/>
            </a:br>
            <a:br>
              <a:rPr lang="en-US"/>
            </a:br>
            <a:r>
              <a:rPr lang="en-US"/>
              <a:t> </a:t>
            </a:r>
          </a:p>
        </p:txBody>
      </p:sp>
      <p:pic>
        <p:nvPicPr>
          <p:cNvPr id="4" name="Picture 3" descr="C:\Users\anna\Desktop\AGSlogoHorzCMYK.jpg">
            <a:extLst>
              <a:ext uri="{FF2B5EF4-FFF2-40B4-BE49-F238E27FC236}">
                <a16:creationId xmlns:a16="http://schemas.microsoft.com/office/drawing/2014/main" id="{0EE40AC0-3E4C-46BC-A886-B2F1D8EA3C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31066" y="3760303"/>
            <a:ext cx="5943600" cy="2099310"/>
          </a:xfrm>
          <a:prstGeom prst="rect">
            <a:avLst/>
          </a:prstGeom>
          <a:noFill/>
          <a:ln>
            <a:noFill/>
          </a:ln>
        </p:spPr>
      </p:pic>
      <p:sp>
        <p:nvSpPr>
          <p:cNvPr id="5" name="Slide Number Placeholder 4">
            <a:extLst>
              <a:ext uri="{FF2B5EF4-FFF2-40B4-BE49-F238E27FC236}">
                <a16:creationId xmlns:a16="http://schemas.microsoft.com/office/drawing/2014/main" id="{0CFA327E-D9B8-4D77-9EB7-22AEDDA8C315}"/>
              </a:ext>
            </a:extLst>
          </p:cNvPr>
          <p:cNvSpPr>
            <a:spLocks noGrp="1"/>
          </p:cNvSpPr>
          <p:nvPr>
            <p:ph type="sldNum" sz="quarter" idx="12"/>
          </p:nvPr>
        </p:nvSpPr>
        <p:spPr/>
        <p:txBody>
          <a:bodyPr/>
          <a:lstStyle/>
          <a:p>
            <a:fld id="{407B733F-0C21-4884-8F91-526FF1FDED21}" type="slidenum">
              <a:rPr lang="en-US" smtClean="0"/>
              <a:t>1</a:t>
            </a:fld>
            <a:endParaRPr lang="en-US"/>
          </a:p>
        </p:txBody>
      </p:sp>
    </p:spTree>
    <p:extLst>
      <p:ext uri="{BB962C8B-B14F-4D97-AF65-F5344CB8AC3E}">
        <p14:creationId xmlns:p14="http://schemas.microsoft.com/office/powerpoint/2010/main" val="2449638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7C0C-B23D-4950-8CA5-D689EFA07E71}"/>
              </a:ext>
            </a:extLst>
          </p:cNvPr>
          <p:cNvSpPr>
            <a:spLocks noGrp="1"/>
          </p:cNvSpPr>
          <p:nvPr>
            <p:ph type="title"/>
          </p:nvPr>
        </p:nvSpPr>
        <p:spPr/>
        <p:txBody>
          <a:bodyPr/>
          <a:lstStyle/>
          <a:p>
            <a:r>
              <a:rPr lang="en-US"/>
              <a:t>2. What to do to stay safe and stop the spread</a:t>
            </a:r>
          </a:p>
        </p:txBody>
      </p:sp>
      <p:pic>
        <p:nvPicPr>
          <p:cNvPr id="1032" name="Picture 8">
            <a:extLst>
              <a:ext uri="{FF2B5EF4-FFF2-40B4-BE49-F238E27FC236}">
                <a16:creationId xmlns:a16="http://schemas.microsoft.com/office/drawing/2014/main" id="{0C4F27A5-D1C7-4A33-98FE-C142F430AE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6" t="32458" r="12424" b="15960"/>
          <a:stretch/>
        </p:blipFill>
        <p:spPr bwMode="auto">
          <a:xfrm>
            <a:off x="1097280" y="2255122"/>
            <a:ext cx="4478085" cy="266735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FFA47A9-DEA2-4178-BD9A-DE3A9E314979}"/>
              </a:ext>
            </a:extLst>
          </p:cNvPr>
          <p:cNvSpPr>
            <a:spLocks noGrp="1"/>
          </p:cNvSpPr>
          <p:nvPr>
            <p:ph type="sldNum" sz="quarter" idx="12"/>
          </p:nvPr>
        </p:nvSpPr>
        <p:spPr/>
        <p:txBody>
          <a:bodyPr/>
          <a:lstStyle/>
          <a:p>
            <a:fld id="{407B733F-0C21-4884-8F91-526FF1FDED21}" type="slidenum">
              <a:rPr lang="en-US" smtClean="0"/>
              <a:t>10</a:t>
            </a:fld>
            <a:endParaRPr lang="en-US"/>
          </a:p>
        </p:txBody>
      </p:sp>
      <p:pic>
        <p:nvPicPr>
          <p:cNvPr id="5" name="Picture 4">
            <a:extLst>
              <a:ext uri="{FF2B5EF4-FFF2-40B4-BE49-F238E27FC236}">
                <a16:creationId xmlns:a16="http://schemas.microsoft.com/office/drawing/2014/main" id="{1B791E12-89B2-406F-B210-0476EC0654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647" t="43069" r="24950" b="4496"/>
          <a:stretch/>
        </p:blipFill>
        <p:spPr bwMode="auto">
          <a:xfrm>
            <a:off x="6331032" y="2159247"/>
            <a:ext cx="4408503" cy="276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966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483C-248B-4FDA-87F2-AB6B4499BD49}"/>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B8B29B78-95C2-4BFC-B10A-7D9040F06230}"/>
              </a:ext>
            </a:extLst>
          </p:cNvPr>
          <p:cNvSpPr>
            <a:spLocks noGrp="1"/>
          </p:cNvSpPr>
          <p:nvPr>
            <p:ph idx="1"/>
          </p:nvPr>
        </p:nvSpPr>
        <p:spPr>
          <a:xfrm>
            <a:off x="808383" y="1940309"/>
            <a:ext cx="10058400" cy="4316527"/>
          </a:xfrm>
        </p:spPr>
        <p:txBody>
          <a:bodyPr>
            <a:noAutofit/>
          </a:bodyPr>
          <a:lstStyle/>
          <a:p>
            <a:r>
              <a:rPr lang="en-US" sz="2400" dirty="0"/>
              <a:t>There are things that you can do right now to help stop the spread of COVID-19.</a:t>
            </a:r>
          </a:p>
          <a:p>
            <a:endParaRPr lang="en-US" sz="2400" dirty="0"/>
          </a:p>
          <a:p>
            <a:r>
              <a:rPr lang="en-US" sz="2400" dirty="0">
                <a:solidFill>
                  <a:schemeClr val="tx1"/>
                </a:solidFill>
              </a:rPr>
              <a:t>1.  Wash your hands often for at least 20 seconds. We provide handwashing stations, with soap and paper towels. </a:t>
            </a:r>
            <a:r>
              <a:rPr lang="en-US" sz="2400" dirty="0">
                <a:solidFill>
                  <a:srgbClr val="FF0000"/>
                </a:solidFill>
              </a:rPr>
              <a:t>(Provide location of stations at the workplace)</a:t>
            </a:r>
          </a:p>
          <a:p>
            <a:r>
              <a:rPr lang="en-US" sz="2400" dirty="0">
                <a:solidFill>
                  <a:schemeClr val="tx1"/>
                </a:solidFill>
              </a:rPr>
              <a:t>2. If you are unvaccinated and required to wear a face covering make sure you are maintaining physical distancing of at least 6 feet when eating or drinking. </a:t>
            </a:r>
          </a:p>
        </p:txBody>
      </p:sp>
      <p:sp>
        <p:nvSpPr>
          <p:cNvPr id="4" name="Slide Number Placeholder 3">
            <a:extLst>
              <a:ext uri="{FF2B5EF4-FFF2-40B4-BE49-F238E27FC236}">
                <a16:creationId xmlns:a16="http://schemas.microsoft.com/office/drawing/2014/main" id="{843674B0-A46E-461D-B25A-445F6E9106A3}"/>
              </a:ext>
            </a:extLst>
          </p:cNvPr>
          <p:cNvSpPr>
            <a:spLocks noGrp="1"/>
          </p:cNvSpPr>
          <p:nvPr>
            <p:ph type="sldNum" sz="quarter" idx="12"/>
          </p:nvPr>
        </p:nvSpPr>
        <p:spPr/>
        <p:txBody>
          <a:bodyPr/>
          <a:lstStyle/>
          <a:p>
            <a:fld id="{407B733F-0C21-4884-8F91-526FF1FDED21}" type="slidenum">
              <a:rPr lang="en-US" smtClean="0"/>
              <a:t>11</a:t>
            </a:fld>
            <a:endParaRPr lang="en-US"/>
          </a:p>
        </p:txBody>
      </p:sp>
    </p:spTree>
    <p:extLst>
      <p:ext uri="{BB962C8B-B14F-4D97-AF65-F5344CB8AC3E}">
        <p14:creationId xmlns:p14="http://schemas.microsoft.com/office/powerpoint/2010/main" val="652560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7C0C-B23D-4950-8CA5-D689EFA07E71}"/>
              </a:ext>
            </a:extLst>
          </p:cNvPr>
          <p:cNvSpPr>
            <a:spLocks noGrp="1"/>
          </p:cNvSpPr>
          <p:nvPr>
            <p:ph type="title"/>
          </p:nvPr>
        </p:nvSpPr>
        <p:spPr/>
        <p:txBody>
          <a:bodyPr/>
          <a:lstStyle/>
          <a:p>
            <a:r>
              <a:rPr lang="en-US"/>
              <a:t>2. What to do to stay safe and stop the spread</a:t>
            </a:r>
          </a:p>
        </p:txBody>
      </p:sp>
      <p:pic>
        <p:nvPicPr>
          <p:cNvPr id="1030" name="Picture 6" descr="How to Select a Mask">
            <a:extLst>
              <a:ext uri="{FF2B5EF4-FFF2-40B4-BE49-F238E27FC236}">
                <a16:creationId xmlns:a16="http://schemas.microsoft.com/office/drawing/2014/main" id="{858D5079-6674-45B1-AD5E-680672507D0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297" r="61997" b="41655"/>
          <a:stretch/>
        </p:blipFill>
        <p:spPr bwMode="auto">
          <a:xfrm>
            <a:off x="627409" y="2377757"/>
            <a:ext cx="5468591" cy="312639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FFA47A9-DEA2-4178-BD9A-DE3A9E314979}"/>
              </a:ext>
            </a:extLst>
          </p:cNvPr>
          <p:cNvSpPr>
            <a:spLocks noGrp="1"/>
          </p:cNvSpPr>
          <p:nvPr>
            <p:ph type="sldNum" sz="quarter" idx="12"/>
          </p:nvPr>
        </p:nvSpPr>
        <p:spPr/>
        <p:txBody>
          <a:bodyPr/>
          <a:lstStyle/>
          <a:p>
            <a:fld id="{407B733F-0C21-4884-8F91-526FF1FDED21}" type="slidenum">
              <a:rPr lang="en-US" smtClean="0"/>
              <a:t>12</a:t>
            </a:fld>
            <a:endParaRPr lang="en-US"/>
          </a:p>
        </p:txBody>
      </p:sp>
      <p:pic>
        <p:nvPicPr>
          <p:cNvPr id="1026" name="Picture 2" descr="Photo of N95 respirator">
            <a:extLst>
              <a:ext uri="{FF2B5EF4-FFF2-40B4-BE49-F238E27FC236}">
                <a16:creationId xmlns:a16="http://schemas.microsoft.com/office/drawing/2014/main" id="{AC5128AE-86BD-452D-B225-0D0930989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235" y="2587534"/>
            <a:ext cx="4604918" cy="259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16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483C-248B-4FDA-87F2-AB6B4499BD49}"/>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B8B29B78-95C2-4BFC-B10A-7D9040F06230}"/>
              </a:ext>
            </a:extLst>
          </p:cNvPr>
          <p:cNvSpPr>
            <a:spLocks noGrp="1"/>
          </p:cNvSpPr>
          <p:nvPr>
            <p:ph idx="1"/>
          </p:nvPr>
        </p:nvSpPr>
        <p:spPr>
          <a:xfrm>
            <a:off x="631596" y="1940309"/>
            <a:ext cx="10235187" cy="4316527"/>
          </a:xfrm>
        </p:spPr>
        <p:txBody>
          <a:bodyPr>
            <a:noAutofit/>
          </a:bodyPr>
          <a:lstStyle/>
          <a:p>
            <a:r>
              <a:rPr lang="en-US" sz="2200" dirty="0"/>
              <a:t>Another way to stay safe and stop the spread of COVID-19 is to wear a face covering.</a:t>
            </a:r>
          </a:p>
          <a:p>
            <a:r>
              <a:rPr lang="en-US" sz="2200" dirty="0"/>
              <a:t> Face coverings should cover the nose and mouth.  The company provides face coverings for your use. </a:t>
            </a:r>
            <a:br>
              <a:rPr lang="en-US" sz="2200" dirty="0"/>
            </a:br>
            <a:r>
              <a:rPr lang="en-US" sz="2200" dirty="0">
                <a:solidFill>
                  <a:srgbClr val="FF0000"/>
                </a:solidFill>
              </a:rPr>
              <a:t>(Provide company information on face coverings – location of face coverings or person to contact)</a:t>
            </a:r>
          </a:p>
          <a:p>
            <a:r>
              <a:rPr lang="en-US" sz="2200" dirty="0">
                <a:solidFill>
                  <a:schemeClr val="tx1"/>
                </a:solidFill>
              </a:rPr>
              <a:t>If you are unvaccinated, you have the right to request a filtering facepiece respirator and it will be provided to you in a timely manner.  </a:t>
            </a:r>
            <a:r>
              <a:rPr lang="en-US" sz="2200" dirty="0">
                <a:solidFill>
                  <a:srgbClr val="FF0000"/>
                </a:solidFill>
              </a:rPr>
              <a:t>(Provide company details for request and timeline for receiving it along with proper use instructions).</a:t>
            </a:r>
          </a:p>
          <a:p>
            <a:r>
              <a:rPr lang="en-US" sz="2200" dirty="0">
                <a:solidFill>
                  <a:schemeClr val="tx1"/>
                </a:solidFill>
              </a:rPr>
              <a:t>We will also provide you instructions on how to properly wear one, how to achieve a tight seal and the difference between face coverings and respirators: Face coverings primarily protect people around the wearer. Respirators protect both the wearer and people around them.</a:t>
            </a:r>
          </a:p>
        </p:txBody>
      </p:sp>
      <p:sp>
        <p:nvSpPr>
          <p:cNvPr id="4" name="Slide Number Placeholder 3">
            <a:extLst>
              <a:ext uri="{FF2B5EF4-FFF2-40B4-BE49-F238E27FC236}">
                <a16:creationId xmlns:a16="http://schemas.microsoft.com/office/drawing/2014/main" id="{843674B0-A46E-461D-B25A-445F6E9106A3}"/>
              </a:ext>
            </a:extLst>
          </p:cNvPr>
          <p:cNvSpPr>
            <a:spLocks noGrp="1"/>
          </p:cNvSpPr>
          <p:nvPr>
            <p:ph type="sldNum" sz="quarter" idx="12"/>
          </p:nvPr>
        </p:nvSpPr>
        <p:spPr/>
        <p:txBody>
          <a:bodyPr/>
          <a:lstStyle/>
          <a:p>
            <a:fld id="{407B733F-0C21-4884-8F91-526FF1FDED21}" type="slidenum">
              <a:rPr lang="en-US" smtClean="0"/>
              <a:t>13</a:t>
            </a:fld>
            <a:endParaRPr lang="en-US"/>
          </a:p>
        </p:txBody>
      </p:sp>
    </p:spTree>
    <p:extLst>
      <p:ext uri="{BB962C8B-B14F-4D97-AF65-F5344CB8AC3E}">
        <p14:creationId xmlns:p14="http://schemas.microsoft.com/office/powerpoint/2010/main" val="1788831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6AD8-8C34-4CAE-ACC7-069BE01F31BA}"/>
              </a:ext>
            </a:extLst>
          </p:cNvPr>
          <p:cNvSpPr>
            <a:spLocks noGrp="1"/>
          </p:cNvSpPr>
          <p:nvPr>
            <p:ph type="title"/>
          </p:nvPr>
        </p:nvSpPr>
        <p:spPr/>
        <p:txBody>
          <a:bodyPr/>
          <a:lstStyle/>
          <a:p>
            <a:r>
              <a:rPr lang="en-US"/>
              <a:t>2. Workplace Practices to Stay Safe</a:t>
            </a:r>
          </a:p>
        </p:txBody>
      </p:sp>
      <p:sp>
        <p:nvSpPr>
          <p:cNvPr id="3" name="Content Placeholder 2">
            <a:extLst>
              <a:ext uri="{FF2B5EF4-FFF2-40B4-BE49-F238E27FC236}">
                <a16:creationId xmlns:a16="http://schemas.microsoft.com/office/drawing/2014/main" id="{219DF9DA-54E5-4F60-A6F6-A2504A2688A5}"/>
              </a:ext>
            </a:extLst>
          </p:cNvPr>
          <p:cNvSpPr>
            <a:spLocks noGrp="1"/>
          </p:cNvSpPr>
          <p:nvPr>
            <p:ph idx="1"/>
          </p:nvPr>
        </p:nvSpPr>
        <p:spPr>
          <a:xfrm>
            <a:off x="9794626" y="6153853"/>
            <a:ext cx="4574109" cy="1755284"/>
          </a:xfrm>
        </p:spPr>
        <p:txBody>
          <a:bodyPr/>
          <a:lstStyle/>
          <a:p>
            <a:endParaRPr lang="en-US"/>
          </a:p>
        </p:txBody>
      </p:sp>
      <p:pic>
        <p:nvPicPr>
          <p:cNvPr id="2050" name="896D56FB-7ACF-4882-A3B7-F443D440EC19">
            <a:extLst>
              <a:ext uri="{FF2B5EF4-FFF2-40B4-BE49-F238E27FC236}">
                <a16:creationId xmlns:a16="http://schemas.microsoft.com/office/drawing/2014/main" id="{DFF9F070-9430-4D12-8608-CAF8CBF18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510" y="1981532"/>
            <a:ext cx="3129241" cy="4172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26E1276E-6EBD-48D2-A984-A19B2DA217E9">
            <a:extLst>
              <a:ext uri="{FF2B5EF4-FFF2-40B4-BE49-F238E27FC236}">
                <a16:creationId xmlns:a16="http://schemas.microsoft.com/office/drawing/2014/main" id="{8D0CBE44-3912-451C-8F47-276154437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385" y="2084055"/>
            <a:ext cx="3129241" cy="41723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id="{441CC013-BF93-4CB2-BCED-05E3384D0129}"/>
              </a:ext>
            </a:extLst>
          </p:cNvPr>
          <p:cNvSpPr>
            <a:spLocks noGrp="1"/>
          </p:cNvSpPr>
          <p:nvPr>
            <p:ph type="sldNum" sz="quarter" idx="12"/>
          </p:nvPr>
        </p:nvSpPr>
        <p:spPr/>
        <p:txBody>
          <a:bodyPr/>
          <a:lstStyle/>
          <a:p>
            <a:fld id="{407B733F-0C21-4884-8F91-526FF1FDED21}" type="slidenum">
              <a:rPr lang="en-US" smtClean="0"/>
              <a:t>14</a:t>
            </a:fld>
            <a:endParaRPr lang="en-US"/>
          </a:p>
        </p:txBody>
      </p:sp>
    </p:spTree>
    <p:extLst>
      <p:ext uri="{BB962C8B-B14F-4D97-AF65-F5344CB8AC3E}">
        <p14:creationId xmlns:p14="http://schemas.microsoft.com/office/powerpoint/2010/main" val="257170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65BC-C571-4826-B298-DDB03A842DFF}"/>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0D9E281C-740D-4B8A-98CD-6B1521DACB07}"/>
              </a:ext>
            </a:extLst>
          </p:cNvPr>
          <p:cNvSpPr>
            <a:spLocks noGrp="1"/>
          </p:cNvSpPr>
          <p:nvPr>
            <p:ph idx="1"/>
          </p:nvPr>
        </p:nvSpPr>
        <p:spPr>
          <a:xfrm>
            <a:off x="940903" y="1845734"/>
            <a:ext cx="10548731" cy="4023360"/>
          </a:xfrm>
        </p:spPr>
        <p:txBody>
          <a:bodyPr>
            <a:noAutofit/>
          </a:bodyPr>
          <a:lstStyle/>
          <a:p>
            <a:r>
              <a:rPr lang="en-US" sz="2400" dirty="0"/>
              <a:t>Some of the things we are doing at work to keep you safe include cleaning and sanitizing commonly touched surfaces. These include:</a:t>
            </a:r>
          </a:p>
          <a:p>
            <a:r>
              <a:rPr lang="en-US" sz="2400" dirty="0"/>
              <a:t>-break area chairs and tables</a:t>
            </a:r>
          </a:p>
          <a:p>
            <a:r>
              <a:rPr lang="en-US" sz="2400" dirty="0"/>
              <a:t>-drinking containers </a:t>
            </a:r>
          </a:p>
          <a:p>
            <a:r>
              <a:rPr lang="en-US" sz="2400" dirty="0"/>
              <a:t>- restroom items, handles, wash stations</a:t>
            </a:r>
          </a:p>
          <a:p>
            <a:r>
              <a:rPr lang="en-US" sz="2400" dirty="0">
                <a:solidFill>
                  <a:schemeClr val="tx1"/>
                </a:solidFill>
              </a:rPr>
              <a:t>- commonly used tools and equipment </a:t>
            </a:r>
          </a:p>
          <a:p>
            <a:r>
              <a:rPr lang="en-US" sz="2400" dirty="0">
                <a:solidFill>
                  <a:srgbClr val="FF0000"/>
                </a:solidFill>
              </a:rPr>
              <a:t>(Add items specific to your workplace)</a:t>
            </a:r>
            <a:endParaRPr lang="en-US" sz="2400" dirty="0"/>
          </a:p>
        </p:txBody>
      </p:sp>
      <p:sp>
        <p:nvSpPr>
          <p:cNvPr id="4" name="Slide Number Placeholder 3">
            <a:extLst>
              <a:ext uri="{FF2B5EF4-FFF2-40B4-BE49-F238E27FC236}">
                <a16:creationId xmlns:a16="http://schemas.microsoft.com/office/drawing/2014/main" id="{1DC29858-B4B9-45F7-9FDE-DA230441D68A}"/>
              </a:ext>
            </a:extLst>
          </p:cNvPr>
          <p:cNvSpPr>
            <a:spLocks noGrp="1"/>
          </p:cNvSpPr>
          <p:nvPr>
            <p:ph type="sldNum" sz="quarter" idx="12"/>
          </p:nvPr>
        </p:nvSpPr>
        <p:spPr/>
        <p:txBody>
          <a:bodyPr/>
          <a:lstStyle/>
          <a:p>
            <a:fld id="{407B733F-0C21-4884-8F91-526FF1FDED21}" type="slidenum">
              <a:rPr lang="en-US" smtClean="0"/>
              <a:t>15</a:t>
            </a:fld>
            <a:endParaRPr lang="en-US"/>
          </a:p>
        </p:txBody>
      </p:sp>
    </p:spTree>
    <p:extLst>
      <p:ext uri="{BB962C8B-B14F-4D97-AF65-F5344CB8AC3E}">
        <p14:creationId xmlns:p14="http://schemas.microsoft.com/office/powerpoint/2010/main" val="2422028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E150-69F2-4BEA-8195-B18B45577DD2}"/>
              </a:ext>
            </a:extLst>
          </p:cNvPr>
          <p:cNvSpPr>
            <a:spLocks noGrp="1"/>
          </p:cNvSpPr>
          <p:nvPr>
            <p:ph type="title"/>
          </p:nvPr>
        </p:nvSpPr>
        <p:spPr>
          <a:xfrm>
            <a:off x="904973" y="286603"/>
            <a:ext cx="10463753" cy="1450757"/>
          </a:xfrm>
        </p:spPr>
        <p:txBody>
          <a:bodyPr/>
          <a:lstStyle/>
          <a:p>
            <a:r>
              <a:rPr lang="en-US"/>
              <a:t>2. Identification and Evaluation of Hazards</a:t>
            </a:r>
          </a:p>
        </p:txBody>
      </p:sp>
      <p:sp>
        <p:nvSpPr>
          <p:cNvPr id="3" name="Content Placeholder 2">
            <a:extLst>
              <a:ext uri="{FF2B5EF4-FFF2-40B4-BE49-F238E27FC236}">
                <a16:creationId xmlns:a16="http://schemas.microsoft.com/office/drawing/2014/main" id="{E03B0EF7-D193-41E5-9B73-9E04552CBB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DE97A8D-255D-48A6-AD9C-3BA99D32B921}"/>
              </a:ext>
            </a:extLst>
          </p:cNvPr>
          <p:cNvSpPr>
            <a:spLocks noGrp="1"/>
          </p:cNvSpPr>
          <p:nvPr>
            <p:ph type="sldNum" sz="quarter" idx="12"/>
          </p:nvPr>
        </p:nvSpPr>
        <p:spPr/>
        <p:txBody>
          <a:bodyPr/>
          <a:lstStyle/>
          <a:p>
            <a:fld id="{407B733F-0C21-4884-8F91-526FF1FDED21}" type="slidenum">
              <a:rPr lang="en-US" smtClean="0"/>
              <a:t>16</a:t>
            </a:fld>
            <a:endParaRPr lang="en-US"/>
          </a:p>
        </p:txBody>
      </p:sp>
      <p:pic>
        <p:nvPicPr>
          <p:cNvPr id="6" name="Picture 5">
            <a:extLst>
              <a:ext uri="{FF2B5EF4-FFF2-40B4-BE49-F238E27FC236}">
                <a16:creationId xmlns:a16="http://schemas.microsoft.com/office/drawing/2014/main" id="{8F1D14F6-17A7-4B7F-8D7B-1B34D2C69B3A}"/>
              </a:ext>
            </a:extLst>
          </p:cNvPr>
          <p:cNvPicPr>
            <a:picLocks noChangeAspect="1"/>
          </p:cNvPicPr>
          <p:nvPr/>
        </p:nvPicPr>
        <p:blipFill rotWithShape="1">
          <a:blip r:embed="rId2"/>
          <a:srcRect l="24453" t="11667" r="26328" b="9722"/>
          <a:stretch/>
        </p:blipFill>
        <p:spPr>
          <a:xfrm>
            <a:off x="3952875" y="1946789"/>
            <a:ext cx="4724400" cy="4244460"/>
          </a:xfrm>
          <a:prstGeom prst="rect">
            <a:avLst/>
          </a:prstGeom>
        </p:spPr>
      </p:pic>
    </p:spTree>
    <p:extLst>
      <p:ext uri="{BB962C8B-B14F-4D97-AF65-F5344CB8AC3E}">
        <p14:creationId xmlns:p14="http://schemas.microsoft.com/office/powerpoint/2010/main" val="328169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346D-12F0-48A0-B460-43BC3F6E5F2D}"/>
              </a:ext>
            </a:extLst>
          </p:cNvPr>
          <p:cNvSpPr>
            <a:spLocks noGrp="1"/>
          </p:cNvSpPr>
          <p:nvPr>
            <p:ph type="title"/>
          </p:nvPr>
        </p:nvSpPr>
        <p:spPr/>
        <p:txBody>
          <a:bodyPr/>
          <a:lstStyle/>
          <a:p>
            <a:r>
              <a:rPr lang="en-US"/>
              <a:t>Supervisor Notes:	</a:t>
            </a:r>
          </a:p>
        </p:txBody>
      </p:sp>
      <p:sp>
        <p:nvSpPr>
          <p:cNvPr id="3" name="Content Placeholder 2">
            <a:extLst>
              <a:ext uri="{FF2B5EF4-FFF2-40B4-BE49-F238E27FC236}">
                <a16:creationId xmlns:a16="http://schemas.microsoft.com/office/drawing/2014/main" id="{80AC9B89-A05E-4C31-8B70-17322B9C4722}"/>
              </a:ext>
            </a:extLst>
          </p:cNvPr>
          <p:cNvSpPr>
            <a:spLocks noGrp="1"/>
          </p:cNvSpPr>
          <p:nvPr>
            <p:ph idx="1"/>
          </p:nvPr>
        </p:nvSpPr>
        <p:spPr/>
        <p:txBody>
          <a:bodyPr>
            <a:normAutofit/>
          </a:bodyPr>
          <a:lstStyle/>
          <a:p>
            <a:pPr marL="0" marR="91440" lvl="0" indent="0">
              <a:lnSpc>
                <a:spcPct val="103000"/>
              </a:lnSpc>
              <a:spcBef>
                <a:spcPts val="1200"/>
              </a:spcBef>
              <a:spcAft>
                <a:spcPts val="0"/>
              </a:spcAft>
              <a:buNone/>
              <a:tabLst>
                <a:tab pos="316865" algn="l"/>
                <a:tab pos="317500" algn="l"/>
              </a:tabLst>
            </a:pPr>
            <a:r>
              <a:rPr lang="en-US" sz="2400">
                <a:effectLst/>
                <a:latin typeface="+mj-lt"/>
                <a:ea typeface="Arial" panose="020B0604020202020204" pitchFamily="34" charset="0"/>
              </a:rPr>
              <a:t>Our company is responsible for your safety in the workplace</a:t>
            </a:r>
            <a:r>
              <a:rPr lang="en-US" sz="2400">
                <a:latin typeface="+mj-lt"/>
                <a:ea typeface="Arial" panose="020B0604020202020204" pitchFamily="34" charset="0"/>
              </a:rPr>
              <a:t>. </a:t>
            </a:r>
            <a:r>
              <a:rPr lang="en-US" sz="2400">
                <a:effectLst/>
                <a:latin typeface="+mj-lt"/>
                <a:ea typeface="Arial" panose="020B0604020202020204" pitchFamily="34" charset="0"/>
              </a:rPr>
              <a:t>We conduct workplace hazard identification periodically </a:t>
            </a:r>
            <a:r>
              <a:rPr lang="en-US" sz="2400">
                <a:solidFill>
                  <a:srgbClr val="FF0000"/>
                </a:solidFill>
                <a:effectLst/>
                <a:latin typeface="+mj-lt"/>
                <a:ea typeface="Arial" panose="020B0604020202020204" pitchFamily="34" charset="0"/>
              </a:rPr>
              <a:t>(fill in how often) </a:t>
            </a:r>
            <a:r>
              <a:rPr lang="en-US" sz="2400">
                <a:effectLst/>
                <a:latin typeface="+mj-lt"/>
                <a:ea typeface="Arial" panose="020B0604020202020204" pitchFamily="34" charset="0"/>
              </a:rPr>
              <a:t>and once hazards are identified we correct them.</a:t>
            </a:r>
          </a:p>
          <a:p>
            <a:pPr marL="0" marR="91440" lvl="0" indent="0">
              <a:lnSpc>
                <a:spcPct val="103000"/>
              </a:lnSpc>
              <a:spcBef>
                <a:spcPts val="1200"/>
              </a:spcBef>
              <a:spcAft>
                <a:spcPts val="0"/>
              </a:spcAft>
              <a:buNone/>
              <a:tabLst>
                <a:tab pos="316865" algn="l"/>
                <a:tab pos="317500" algn="l"/>
              </a:tabLst>
            </a:pPr>
            <a:endParaRPr lang="en-US" sz="2400">
              <a:effectLst/>
              <a:latin typeface="+mj-lt"/>
              <a:ea typeface="Arial" panose="020B0604020202020204" pitchFamily="34" charset="0"/>
            </a:endParaRPr>
          </a:p>
          <a:p>
            <a:r>
              <a:rPr lang="en-US" sz="2400">
                <a:latin typeface="+mj-lt"/>
              </a:rPr>
              <a:t>We want to encourage and support you in helping us identify any COVID-19 workplace hazards.</a:t>
            </a:r>
          </a:p>
          <a:p>
            <a:r>
              <a:rPr lang="en-US" sz="2400">
                <a:solidFill>
                  <a:srgbClr val="FF0000"/>
                </a:solidFill>
                <a:latin typeface="+mj-lt"/>
              </a:rPr>
              <a:t>(Provide company specific information about how to report hazards.) </a:t>
            </a:r>
          </a:p>
        </p:txBody>
      </p:sp>
      <p:sp>
        <p:nvSpPr>
          <p:cNvPr id="4" name="Slide Number Placeholder 3">
            <a:extLst>
              <a:ext uri="{FF2B5EF4-FFF2-40B4-BE49-F238E27FC236}">
                <a16:creationId xmlns:a16="http://schemas.microsoft.com/office/drawing/2014/main" id="{8950EAD2-3D22-4C24-8CBF-1C2C8B02F33A}"/>
              </a:ext>
            </a:extLst>
          </p:cNvPr>
          <p:cNvSpPr>
            <a:spLocks noGrp="1"/>
          </p:cNvSpPr>
          <p:nvPr>
            <p:ph type="sldNum" sz="quarter" idx="12"/>
          </p:nvPr>
        </p:nvSpPr>
        <p:spPr/>
        <p:txBody>
          <a:bodyPr/>
          <a:lstStyle/>
          <a:p>
            <a:fld id="{407B733F-0C21-4884-8F91-526FF1FDED21}" type="slidenum">
              <a:rPr lang="en-US" smtClean="0"/>
              <a:t>17</a:t>
            </a:fld>
            <a:endParaRPr lang="en-US"/>
          </a:p>
        </p:txBody>
      </p:sp>
    </p:spTree>
    <p:extLst>
      <p:ext uri="{BB962C8B-B14F-4D97-AF65-F5344CB8AC3E}">
        <p14:creationId xmlns:p14="http://schemas.microsoft.com/office/powerpoint/2010/main" val="188438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0FBC-C3DF-4639-8F52-9ACC774CE4CD}"/>
              </a:ext>
            </a:extLst>
          </p:cNvPr>
          <p:cNvSpPr>
            <a:spLocks noGrp="1"/>
          </p:cNvSpPr>
          <p:nvPr>
            <p:ph type="title"/>
          </p:nvPr>
        </p:nvSpPr>
        <p:spPr/>
        <p:txBody>
          <a:bodyPr/>
          <a:lstStyle/>
          <a:p>
            <a:r>
              <a:rPr lang="en-US"/>
              <a:t>3. Not feeling well and suspect you may have COVID-19</a:t>
            </a:r>
          </a:p>
        </p:txBody>
      </p:sp>
      <p:pic>
        <p:nvPicPr>
          <p:cNvPr id="5" name="Content Placeholder 4">
            <a:extLst>
              <a:ext uri="{FF2B5EF4-FFF2-40B4-BE49-F238E27FC236}">
                <a16:creationId xmlns:a16="http://schemas.microsoft.com/office/drawing/2014/main" id="{E18F7CCC-B86D-4492-A803-8EA67CB4A088}"/>
              </a:ext>
            </a:extLst>
          </p:cNvPr>
          <p:cNvPicPr>
            <a:picLocks noChangeAspect="1"/>
          </p:cNvPicPr>
          <p:nvPr/>
        </p:nvPicPr>
        <p:blipFill rotWithShape="1">
          <a:blip r:embed="rId2"/>
          <a:srcRect l="76647" t="15833" r="18884" b="69832"/>
          <a:stretch/>
        </p:blipFill>
        <p:spPr>
          <a:xfrm>
            <a:off x="7749307" y="2239820"/>
            <a:ext cx="2253673" cy="2595415"/>
          </a:xfrm>
          <a:prstGeom prst="rect">
            <a:avLst/>
          </a:prstGeom>
        </p:spPr>
      </p:pic>
      <p:pic>
        <p:nvPicPr>
          <p:cNvPr id="2052" name="Picture 4" descr="See the source image">
            <a:extLst>
              <a:ext uri="{FF2B5EF4-FFF2-40B4-BE49-F238E27FC236}">
                <a16:creationId xmlns:a16="http://schemas.microsoft.com/office/drawing/2014/main" id="{4FCAF04A-1EA0-476C-B59D-CF0FF6C1DCF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3065" t="22296" r="827" b="13762"/>
          <a:stretch/>
        </p:blipFill>
        <p:spPr bwMode="auto">
          <a:xfrm>
            <a:off x="1939636" y="2365859"/>
            <a:ext cx="4470400" cy="275478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2684409-952F-41C5-BC07-A2677C8BCF1F}"/>
              </a:ext>
            </a:extLst>
          </p:cNvPr>
          <p:cNvSpPr>
            <a:spLocks noGrp="1"/>
          </p:cNvSpPr>
          <p:nvPr>
            <p:ph type="sldNum" sz="quarter" idx="12"/>
          </p:nvPr>
        </p:nvSpPr>
        <p:spPr/>
        <p:txBody>
          <a:bodyPr/>
          <a:lstStyle/>
          <a:p>
            <a:fld id="{407B733F-0C21-4884-8F91-526FF1FDED21}" type="slidenum">
              <a:rPr lang="en-US" smtClean="0"/>
              <a:t>18</a:t>
            </a:fld>
            <a:endParaRPr lang="en-US"/>
          </a:p>
        </p:txBody>
      </p:sp>
    </p:spTree>
    <p:extLst>
      <p:ext uri="{BB962C8B-B14F-4D97-AF65-F5344CB8AC3E}">
        <p14:creationId xmlns:p14="http://schemas.microsoft.com/office/powerpoint/2010/main" val="2378947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1561-2351-4D4C-9D85-8F559074EE3A}"/>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3745717A-9BF2-49E6-B18C-CEE71B4ED3F7}"/>
              </a:ext>
            </a:extLst>
          </p:cNvPr>
          <p:cNvSpPr>
            <a:spLocks noGrp="1"/>
          </p:cNvSpPr>
          <p:nvPr>
            <p:ph idx="1"/>
          </p:nvPr>
        </p:nvSpPr>
        <p:spPr/>
        <p:txBody>
          <a:bodyPr>
            <a:normAutofit/>
          </a:bodyPr>
          <a:lstStyle/>
          <a:p>
            <a:r>
              <a:rPr lang="en-US" sz="2400">
                <a:solidFill>
                  <a:schemeClr val="tx1"/>
                </a:solidFill>
              </a:rPr>
              <a:t>If you are not feeling well and have any symptoms we discussed earlier, you may have COVID-19.</a:t>
            </a:r>
          </a:p>
          <a:p>
            <a:r>
              <a:rPr lang="en-US" sz="2400">
                <a:solidFill>
                  <a:schemeClr val="tx1"/>
                </a:solidFill>
              </a:rPr>
              <a:t>Do not come to work, call in sick. </a:t>
            </a:r>
          </a:p>
          <a:p>
            <a:r>
              <a:rPr lang="en-US" sz="2400">
                <a:solidFill>
                  <a:schemeClr val="tx1"/>
                </a:solidFill>
              </a:rPr>
              <a:t>Stay home and follow your medical provider instructions. </a:t>
            </a:r>
          </a:p>
          <a:p>
            <a:endParaRPr lang="en-US" sz="2400">
              <a:solidFill>
                <a:schemeClr val="tx1"/>
              </a:solidFill>
            </a:endParaRPr>
          </a:p>
          <a:p>
            <a:r>
              <a:rPr lang="en-US" sz="2400">
                <a:solidFill>
                  <a:schemeClr val="tx1"/>
                </a:solidFill>
              </a:rPr>
              <a:t>You are encouraged to get tested for COVID-19. </a:t>
            </a:r>
            <a:r>
              <a:rPr lang="en-US" sz="2400">
                <a:solidFill>
                  <a:srgbClr val="FF0000"/>
                </a:solidFill>
              </a:rPr>
              <a:t>(Provide resources for testing in your community and/or your company)</a:t>
            </a:r>
          </a:p>
          <a:p>
            <a:r>
              <a:rPr lang="en-US" sz="2400">
                <a:solidFill>
                  <a:schemeClr val="tx1"/>
                </a:solidFill>
              </a:rPr>
              <a:t>The company will investigate any workplace exposure and will provide testing resources. </a:t>
            </a:r>
            <a:r>
              <a:rPr lang="en-US" sz="2400">
                <a:solidFill>
                  <a:srgbClr val="FF0000"/>
                </a:solidFill>
              </a:rPr>
              <a:t>(Provide company specific process)</a:t>
            </a:r>
          </a:p>
        </p:txBody>
      </p:sp>
      <p:sp>
        <p:nvSpPr>
          <p:cNvPr id="4" name="Slide Number Placeholder 3">
            <a:extLst>
              <a:ext uri="{FF2B5EF4-FFF2-40B4-BE49-F238E27FC236}">
                <a16:creationId xmlns:a16="http://schemas.microsoft.com/office/drawing/2014/main" id="{C9008778-DC33-42B5-99CB-604FB8B61137}"/>
              </a:ext>
            </a:extLst>
          </p:cNvPr>
          <p:cNvSpPr>
            <a:spLocks noGrp="1"/>
          </p:cNvSpPr>
          <p:nvPr>
            <p:ph type="sldNum" sz="quarter" idx="12"/>
          </p:nvPr>
        </p:nvSpPr>
        <p:spPr/>
        <p:txBody>
          <a:bodyPr/>
          <a:lstStyle/>
          <a:p>
            <a:fld id="{407B733F-0C21-4884-8F91-526FF1FDED21}" type="slidenum">
              <a:rPr lang="en-US" smtClean="0"/>
              <a:t>19</a:t>
            </a:fld>
            <a:endParaRPr lang="en-US"/>
          </a:p>
        </p:txBody>
      </p:sp>
    </p:spTree>
    <p:extLst>
      <p:ext uri="{BB962C8B-B14F-4D97-AF65-F5344CB8AC3E}">
        <p14:creationId xmlns:p14="http://schemas.microsoft.com/office/powerpoint/2010/main" val="3778150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6A5A-332D-4F49-978D-4F37B8EEDD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6F7268-5FFD-41A2-A463-D54BC507D7F1}"/>
              </a:ext>
            </a:extLst>
          </p:cNvPr>
          <p:cNvSpPr>
            <a:spLocks noGrp="1"/>
          </p:cNvSpPr>
          <p:nvPr>
            <p:ph idx="1"/>
          </p:nvPr>
        </p:nvSpPr>
        <p:spPr/>
        <p:txBody>
          <a:bodyPr>
            <a:normAutofit/>
          </a:bodyPr>
          <a:lstStyle/>
          <a:p>
            <a:pPr algn="ctr"/>
            <a:r>
              <a:rPr lang="en-US" sz="4400"/>
              <a:t>Leave Blank</a:t>
            </a:r>
          </a:p>
        </p:txBody>
      </p:sp>
      <p:sp>
        <p:nvSpPr>
          <p:cNvPr id="4" name="Slide Number Placeholder 3">
            <a:extLst>
              <a:ext uri="{FF2B5EF4-FFF2-40B4-BE49-F238E27FC236}">
                <a16:creationId xmlns:a16="http://schemas.microsoft.com/office/drawing/2014/main" id="{A1C5AD13-03A7-43AE-B0EE-CA6B0E7C9FE4}"/>
              </a:ext>
            </a:extLst>
          </p:cNvPr>
          <p:cNvSpPr>
            <a:spLocks noGrp="1"/>
          </p:cNvSpPr>
          <p:nvPr>
            <p:ph type="sldNum" sz="quarter" idx="12"/>
          </p:nvPr>
        </p:nvSpPr>
        <p:spPr/>
        <p:txBody>
          <a:bodyPr/>
          <a:lstStyle/>
          <a:p>
            <a:fld id="{407B733F-0C21-4884-8F91-526FF1FDED21}" type="slidenum">
              <a:rPr lang="en-US" smtClean="0"/>
              <a:t>2</a:t>
            </a:fld>
            <a:endParaRPr lang="en-US"/>
          </a:p>
        </p:txBody>
      </p:sp>
    </p:spTree>
    <p:extLst>
      <p:ext uri="{BB962C8B-B14F-4D97-AF65-F5344CB8AC3E}">
        <p14:creationId xmlns:p14="http://schemas.microsoft.com/office/powerpoint/2010/main" val="1084504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398E-F9BD-4181-B040-D51216E5EFB9}"/>
              </a:ext>
            </a:extLst>
          </p:cNvPr>
          <p:cNvSpPr>
            <a:spLocks noGrp="1"/>
          </p:cNvSpPr>
          <p:nvPr>
            <p:ph type="title"/>
          </p:nvPr>
        </p:nvSpPr>
        <p:spPr>
          <a:xfrm>
            <a:off x="876693" y="286603"/>
            <a:ext cx="10278987" cy="1450757"/>
          </a:xfrm>
        </p:spPr>
        <p:txBody>
          <a:bodyPr/>
          <a:lstStyle/>
          <a:p>
            <a:r>
              <a:rPr lang="en-US" sz="4400"/>
              <a:t>4. COVID-19 Supplemental Paid Sick Leave</a:t>
            </a:r>
          </a:p>
        </p:txBody>
      </p:sp>
      <p:pic>
        <p:nvPicPr>
          <p:cNvPr id="5" name="Picture 4">
            <a:extLst>
              <a:ext uri="{FF2B5EF4-FFF2-40B4-BE49-F238E27FC236}">
                <a16:creationId xmlns:a16="http://schemas.microsoft.com/office/drawing/2014/main" id="{9CFD1792-8C3E-422A-B8D2-85094C7B44BC}"/>
              </a:ext>
            </a:extLst>
          </p:cNvPr>
          <p:cNvPicPr>
            <a:picLocks noChangeAspect="1"/>
          </p:cNvPicPr>
          <p:nvPr/>
        </p:nvPicPr>
        <p:blipFill rotWithShape="1">
          <a:blip r:embed="rId2"/>
          <a:srcRect l="14697" t="12558" r="63864" b="45133"/>
          <a:stretch/>
        </p:blipFill>
        <p:spPr>
          <a:xfrm>
            <a:off x="6179128" y="2045400"/>
            <a:ext cx="5554052" cy="3082601"/>
          </a:xfrm>
          <a:prstGeom prst="rect">
            <a:avLst/>
          </a:prstGeom>
        </p:spPr>
      </p:pic>
      <p:sp>
        <p:nvSpPr>
          <p:cNvPr id="3" name="Slide Number Placeholder 2">
            <a:extLst>
              <a:ext uri="{FF2B5EF4-FFF2-40B4-BE49-F238E27FC236}">
                <a16:creationId xmlns:a16="http://schemas.microsoft.com/office/drawing/2014/main" id="{A853B735-5BA0-465F-B3F6-4D60993A0945}"/>
              </a:ext>
            </a:extLst>
          </p:cNvPr>
          <p:cNvSpPr>
            <a:spLocks noGrp="1"/>
          </p:cNvSpPr>
          <p:nvPr>
            <p:ph type="sldNum" sz="quarter" idx="12"/>
          </p:nvPr>
        </p:nvSpPr>
        <p:spPr/>
        <p:txBody>
          <a:bodyPr/>
          <a:lstStyle/>
          <a:p>
            <a:fld id="{407B733F-0C21-4884-8F91-526FF1FDED21}" type="slidenum">
              <a:rPr lang="en-US" smtClean="0"/>
              <a:t>20</a:t>
            </a:fld>
            <a:endParaRPr lang="en-US"/>
          </a:p>
        </p:txBody>
      </p:sp>
      <p:sp>
        <p:nvSpPr>
          <p:cNvPr id="4" name="Content Placeholder 3">
            <a:extLst>
              <a:ext uri="{FF2B5EF4-FFF2-40B4-BE49-F238E27FC236}">
                <a16:creationId xmlns:a16="http://schemas.microsoft.com/office/drawing/2014/main" id="{E2C3F58D-015F-4754-A5CF-13A7EF6C98CC}"/>
              </a:ext>
            </a:extLst>
          </p:cNvPr>
          <p:cNvSpPr>
            <a:spLocks noGrp="1"/>
          </p:cNvSpPr>
          <p:nvPr>
            <p:ph idx="1"/>
          </p:nvPr>
        </p:nvSpPr>
        <p:spPr/>
        <p:txBody>
          <a:bodyPr>
            <a:normAutofit/>
          </a:bodyPr>
          <a:lstStyle/>
          <a:p>
            <a:endParaRPr lang="en-US" sz="4000" b="1"/>
          </a:p>
          <a:p>
            <a:r>
              <a:rPr lang="en-US" sz="4000" b="1"/>
              <a:t>Effective Dates:</a:t>
            </a:r>
          </a:p>
          <a:p>
            <a:r>
              <a:rPr lang="en-US" sz="4000" b="1"/>
              <a:t>January 1, 2021 to </a:t>
            </a:r>
          </a:p>
          <a:p>
            <a:r>
              <a:rPr lang="en-US" sz="4000" b="1"/>
              <a:t>September 30, 2021</a:t>
            </a:r>
          </a:p>
        </p:txBody>
      </p:sp>
    </p:spTree>
    <p:extLst>
      <p:ext uri="{BB962C8B-B14F-4D97-AF65-F5344CB8AC3E}">
        <p14:creationId xmlns:p14="http://schemas.microsoft.com/office/powerpoint/2010/main" val="41795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57CB-3CBD-45E5-93CF-280581E93CA4}"/>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0B43F500-B014-4D64-974E-81986DBCB6E5}"/>
              </a:ext>
            </a:extLst>
          </p:cNvPr>
          <p:cNvSpPr>
            <a:spLocks noGrp="1"/>
          </p:cNvSpPr>
          <p:nvPr>
            <p:ph idx="1"/>
          </p:nvPr>
        </p:nvSpPr>
        <p:spPr>
          <a:xfrm>
            <a:off x="662609" y="1845733"/>
            <a:ext cx="10493071" cy="4475553"/>
          </a:xfrm>
        </p:spPr>
        <p:txBody>
          <a:bodyPr>
            <a:normAutofit lnSpcReduction="10000"/>
          </a:bodyPr>
          <a:lstStyle/>
          <a:p>
            <a:pPr marL="0" indent="0">
              <a:buNone/>
            </a:pPr>
            <a:r>
              <a:rPr lang="en-US" sz="2200"/>
              <a:t>As a company with more than 25 workers, you have the right of up to 80 hours of paid sick leave for reasons related to COVID-19. </a:t>
            </a:r>
          </a:p>
          <a:p>
            <a:pPr marL="0" indent="0">
              <a:buNone/>
            </a:pPr>
            <a:r>
              <a:rPr lang="en-US" sz="2200"/>
              <a:t>This leave can be used for your own illness or exposure, for vaccination and recovery, or for family care and school/child-care closures due to COVID-19. </a:t>
            </a:r>
          </a:p>
          <a:p>
            <a:pPr marL="0" indent="0">
              <a:buNone/>
            </a:pPr>
            <a:r>
              <a:rPr lang="en-US" sz="2200"/>
              <a:t>If you already took leave for COVID-19 in 2021 but were not paid, you can ask </a:t>
            </a:r>
            <a:r>
              <a:rPr lang="en-US" sz="2200">
                <a:solidFill>
                  <a:srgbClr val="FF0000"/>
                </a:solidFill>
              </a:rPr>
              <a:t>(HR department) </a:t>
            </a:r>
            <a:r>
              <a:rPr lang="en-US" sz="2200"/>
              <a:t>to pay you for the time you had to take off work, up to 80 hours. This leave is available until September 30, 2021. </a:t>
            </a:r>
          </a:p>
          <a:p>
            <a:pPr marL="0" indent="0">
              <a:buNone/>
            </a:pPr>
            <a:r>
              <a:rPr lang="en-US" sz="2200"/>
              <a:t>If you have taken your 80 hours of leave but need more time, you can use three days of protected paid sick leave a year. You can use this leave if you are sick or for medical appointments. You can also use it to take care of a family member. This leave is available if you have worked for at least 90 days with the company. Ask </a:t>
            </a:r>
            <a:r>
              <a:rPr lang="en-US" sz="2200">
                <a:solidFill>
                  <a:srgbClr val="FF0000"/>
                </a:solidFill>
              </a:rPr>
              <a:t>(name of company representative) </a:t>
            </a:r>
            <a:r>
              <a:rPr lang="en-US" sz="2200"/>
              <a:t>for time off if you are sick. You can ask to use your paid sick leave verbally or in writing.</a:t>
            </a:r>
            <a:endParaRPr lang="en-US" sz="2200">
              <a:highlight>
                <a:srgbClr val="FFFF00"/>
              </a:highlight>
            </a:endParaRPr>
          </a:p>
        </p:txBody>
      </p:sp>
      <p:sp>
        <p:nvSpPr>
          <p:cNvPr id="4" name="Slide Number Placeholder 3">
            <a:extLst>
              <a:ext uri="{FF2B5EF4-FFF2-40B4-BE49-F238E27FC236}">
                <a16:creationId xmlns:a16="http://schemas.microsoft.com/office/drawing/2014/main" id="{0892C62C-A489-4138-A00D-5161C689CE8E}"/>
              </a:ext>
            </a:extLst>
          </p:cNvPr>
          <p:cNvSpPr>
            <a:spLocks noGrp="1"/>
          </p:cNvSpPr>
          <p:nvPr>
            <p:ph type="sldNum" sz="quarter" idx="12"/>
          </p:nvPr>
        </p:nvSpPr>
        <p:spPr/>
        <p:txBody>
          <a:bodyPr/>
          <a:lstStyle/>
          <a:p>
            <a:fld id="{407B733F-0C21-4884-8F91-526FF1FDED21}" type="slidenum">
              <a:rPr lang="en-US" smtClean="0"/>
              <a:t>21</a:t>
            </a:fld>
            <a:endParaRPr lang="en-US"/>
          </a:p>
        </p:txBody>
      </p:sp>
    </p:spTree>
    <p:extLst>
      <p:ext uri="{BB962C8B-B14F-4D97-AF65-F5344CB8AC3E}">
        <p14:creationId xmlns:p14="http://schemas.microsoft.com/office/powerpoint/2010/main" val="389668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398E-F9BD-4181-B040-D51216E5EFB9}"/>
              </a:ext>
            </a:extLst>
          </p:cNvPr>
          <p:cNvSpPr>
            <a:spLocks noGrp="1"/>
          </p:cNvSpPr>
          <p:nvPr>
            <p:ph type="title"/>
          </p:nvPr>
        </p:nvSpPr>
        <p:spPr>
          <a:xfrm>
            <a:off x="876693" y="286603"/>
            <a:ext cx="10278987" cy="1450757"/>
          </a:xfrm>
        </p:spPr>
        <p:txBody>
          <a:bodyPr/>
          <a:lstStyle/>
          <a:p>
            <a:r>
              <a:rPr lang="en-US" sz="4400"/>
              <a:t>4. Other Paid Leave Benefits Available</a:t>
            </a:r>
          </a:p>
        </p:txBody>
      </p:sp>
      <p:sp>
        <p:nvSpPr>
          <p:cNvPr id="3" name="Slide Number Placeholder 2">
            <a:extLst>
              <a:ext uri="{FF2B5EF4-FFF2-40B4-BE49-F238E27FC236}">
                <a16:creationId xmlns:a16="http://schemas.microsoft.com/office/drawing/2014/main" id="{A853B735-5BA0-465F-B3F6-4D60993A0945}"/>
              </a:ext>
            </a:extLst>
          </p:cNvPr>
          <p:cNvSpPr>
            <a:spLocks noGrp="1"/>
          </p:cNvSpPr>
          <p:nvPr>
            <p:ph type="sldNum" sz="quarter" idx="12"/>
          </p:nvPr>
        </p:nvSpPr>
        <p:spPr/>
        <p:txBody>
          <a:bodyPr/>
          <a:lstStyle/>
          <a:p>
            <a:fld id="{407B733F-0C21-4884-8F91-526FF1FDED21}" type="slidenum">
              <a:rPr lang="en-US" smtClean="0"/>
              <a:t>22</a:t>
            </a:fld>
            <a:endParaRPr lang="en-US"/>
          </a:p>
        </p:txBody>
      </p:sp>
      <p:pic>
        <p:nvPicPr>
          <p:cNvPr id="1026" name="Picture 2">
            <a:extLst>
              <a:ext uri="{FF2B5EF4-FFF2-40B4-BE49-F238E27FC236}">
                <a16:creationId xmlns:a16="http://schemas.microsoft.com/office/drawing/2014/main" id="{33A474EC-FA7A-4C12-B164-B02CFF07BE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6175" y="1943100"/>
            <a:ext cx="61436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833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57CB-3CBD-45E5-93CF-280581E93CA4}"/>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0B43F500-B014-4D64-974E-81986DBCB6E5}"/>
              </a:ext>
            </a:extLst>
          </p:cNvPr>
          <p:cNvSpPr>
            <a:spLocks noGrp="1"/>
          </p:cNvSpPr>
          <p:nvPr>
            <p:ph idx="1"/>
          </p:nvPr>
        </p:nvSpPr>
        <p:spPr/>
        <p:txBody>
          <a:bodyPr>
            <a:normAutofit/>
          </a:bodyPr>
          <a:lstStyle/>
          <a:p>
            <a:pPr marL="0" indent="0">
              <a:buNone/>
            </a:pPr>
            <a:r>
              <a:rPr lang="en-US" sz="2400">
                <a:solidFill>
                  <a:schemeClr val="tx1"/>
                </a:solidFill>
              </a:rPr>
              <a:t>You may also be eligible for other paid leave benefits that include:</a:t>
            </a:r>
          </a:p>
          <a:p>
            <a:pPr marL="0" indent="0">
              <a:buNone/>
            </a:pPr>
            <a:r>
              <a:rPr lang="en-US" sz="2400">
                <a:solidFill>
                  <a:schemeClr val="tx1"/>
                </a:solidFill>
              </a:rPr>
              <a:t>Worker’s Compensation (if suspected work-related exposure). </a:t>
            </a:r>
            <a:r>
              <a:rPr lang="en-US" sz="2400">
                <a:solidFill>
                  <a:srgbClr val="FF0000"/>
                </a:solidFill>
              </a:rPr>
              <a:t>(Provide company specific information about your worker’s compensation including forms and other pertinent details)</a:t>
            </a:r>
          </a:p>
          <a:p>
            <a:pPr marL="0" indent="0">
              <a:buNone/>
            </a:pPr>
            <a:endParaRPr lang="en-US" sz="2400">
              <a:solidFill>
                <a:srgbClr val="FF0000"/>
              </a:solidFill>
            </a:endParaRPr>
          </a:p>
          <a:p>
            <a:pPr marL="0" indent="0">
              <a:buNone/>
            </a:pPr>
            <a:r>
              <a:rPr lang="en-US" sz="2400">
                <a:solidFill>
                  <a:schemeClr val="tx1"/>
                </a:solidFill>
              </a:rPr>
              <a:t>And other leaves may be available. </a:t>
            </a:r>
            <a:r>
              <a:rPr lang="en-US" sz="2400">
                <a:solidFill>
                  <a:srgbClr val="FF0000"/>
                </a:solidFill>
              </a:rPr>
              <a:t>(Provide details on additional state required leaves and any other company provided benefits)</a:t>
            </a:r>
          </a:p>
          <a:p>
            <a:pPr marL="0" indent="0">
              <a:buNone/>
            </a:pPr>
            <a:endParaRPr lang="en-US" sz="2400">
              <a:solidFill>
                <a:schemeClr val="tx1"/>
              </a:solidFill>
            </a:endParaRPr>
          </a:p>
          <a:p>
            <a:pPr marL="0" indent="0">
              <a:buNone/>
            </a:pPr>
            <a:endParaRPr lang="en-US" sz="2400">
              <a:solidFill>
                <a:schemeClr val="tx1"/>
              </a:solidFill>
            </a:endParaRPr>
          </a:p>
        </p:txBody>
      </p:sp>
      <p:sp>
        <p:nvSpPr>
          <p:cNvPr id="4" name="Slide Number Placeholder 3">
            <a:extLst>
              <a:ext uri="{FF2B5EF4-FFF2-40B4-BE49-F238E27FC236}">
                <a16:creationId xmlns:a16="http://schemas.microsoft.com/office/drawing/2014/main" id="{0892C62C-A489-4138-A00D-5161C689CE8E}"/>
              </a:ext>
            </a:extLst>
          </p:cNvPr>
          <p:cNvSpPr>
            <a:spLocks noGrp="1"/>
          </p:cNvSpPr>
          <p:nvPr>
            <p:ph type="sldNum" sz="quarter" idx="12"/>
          </p:nvPr>
        </p:nvSpPr>
        <p:spPr/>
        <p:txBody>
          <a:bodyPr/>
          <a:lstStyle/>
          <a:p>
            <a:fld id="{407B733F-0C21-4884-8F91-526FF1FDED21}" type="slidenum">
              <a:rPr lang="en-US" smtClean="0"/>
              <a:t>23</a:t>
            </a:fld>
            <a:endParaRPr lang="en-US"/>
          </a:p>
        </p:txBody>
      </p:sp>
    </p:spTree>
    <p:extLst>
      <p:ext uri="{BB962C8B-B14F-4D97-AF65-F5344CB8AC3E}">
        <p14:creationId xmlns:p14="http://schemas.microsoft.com/office/powerpoint/2010/main" val="3255906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CB83-E883-454B-933E-031542E3DB87}"/>
              </a:ext>
            </a:extLst>
          </p:cNvPr>
          <p:cNvSpPr>
            <a:spLocks noGrp="1"/>
          </p:cNvSpPr>
          <p:nvPr>
            <p:ph type="title"/>
          </p:nvPr>
        </p:nvSpPr>
        <p:spPr/>
        <p:txBody>
          <a:bodyPr/>
          <a:lstStyle/>
          <a:p>
            <a:r>
              <a:rPr lang="en-US"/>
              <a:t>5. COVID-19 Testing</a:t>
            </a:r>
          </a:p>
        </p:txBody>
      </p:sp>
      <p:pic>
        <p:nvPicPr>
          <p:cNvPr id="5" name="Content Placeholder 4">
            <a:extLst>
              <a:ext uri="{FF2B5EF4-FFF2-40B4-BE49-F238E27FC236}">
                <a16:creationId xmlns:a16="http://schemas.microsoft.com/office/drawing/2014/main" id="{BEF46B5E-C662-4ECD-A9B4-8D3C6A3DD25E}"/>
              </a:ext>
            </a:extLst>
          </p:cNvPr>
          <p:cNvPicPr>
            <a:picLocks noGrp="1" noChangeAspect="1"/>
          </p:cNvPicPr>
          <p:nvPr>
            <p:ph idx="1"/>
          </p:nvPr>
        </p:nvPicPr>
        <p:blipFill rotWithShape="1">
          <a:blip r:embed="rId2"/>
          <a:srcRect l="25451" t="48728" r="70900" b="38661"/>
          <a:stretch/>
        </p:blipFill>
        <p:spPr>
          <a:xfrm>
            <a:off x="2059710" y="2327564"/>
            <a:ext cx="2955637" cy="2872509"/>
          </a:xfrm>
        </p:spPr>
      </p:pic>
      <p:pic>
        <p:nvPicPr>
          <p:cNvPr id="7" name="Picture 6">
            <a:extLst>
              <a:ext uri="{FF2B5EF4-FFF2-40B4-BE49-F238E27FC236}">
                <a16:creationId xmlns:a16="http://schemas.microsoft.com/office/drawing/2014/main" id="{D2FCE249-DBCA-445F-B45B-68162F67B9B9}"/>
              </a:ext>
            </a:extLst>
          </p:cNvPr>
          <p:cNvPicPr>
            <a:picLocks noChangeAspect="1"/>
          </p:cNvPicPr>
          <p:nvPr/>
        </p:nvPicPr>
        <p:blipFill rotWithShape="1">
          <a:blip r:embed="rId3"/>
          <a:srcRect l="14965" t="46574" r="79318" b="33098"/>
          <a:stretch/>
        </p:blipFill>
        <p:spPr>
          <a:xfrm>
            <a:off x="7176655" y="2447636"/>
            <a:ext cx="2752436" cy="2752437"/>
          </a:xfrm>
          <a:prstGeom prst="rect">
            <a:avLst/>
          </a:prstGeom>
        </p:spPr>
      </p:pic>
      <p:sp>
        <p:nvSpPr>
          <p:cNvPr id="3" name="Slide Number Placeholder 2">
            <a:extLst>
              <a:ext uri="{FF2B5EF4-FFF2-40B4-BE49-F238E27FC236}">
                <a16:creationId xmlns:a16="http://schemas.microsoft.com/office/drawing/2014/main" id="{880459DF-99BB-421A-938F-18E77A1BD57B}"/>
              </a:ext>
            </a:extLst>
          </p:cNvPr>
          <p:cNvSpPr>
            <a:spLocks noGrp="1"/>
          </p:cNvSpPr>
          <p:nvPr>
            <p:ph type="sldNum" sz="quarter" idx="12"/>
          </p:nvPr>
        </p:nvSpPr>
        <p:spPr/>
        <p:txBody>
          <a:bodyPr/>
          <a:lstStyle/>
          <a:p>
            <a:fld id="{407B733F-0C21-4884-8F91-526FF1FDED21}" type="slidenum">
              <a:rPr lang="en-US" smtClean="0"/>
              <a:t>24</a:t>
            </a:fld>
            <a:endParaRPr lang="en-US"/>
          </a:p>
        </p:txBody>
      </p:sp>
    </p:spTree>
    <p:extLst>
      <p:ext uri="{BB962C8B-B14F-4D97-AF65-F5344CB8AC3E}">
        <p14:creationId xmlns:p14="http://schemas.microsoft.com/office/powerpoint/2010/main" val="3803057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83A72-D09C-48DB-BCD7-EC01FA733CEA}"/>
              </a:ext>
            </a:extLst>
          </p:cNvPr>
          <p:cNvSpPr>
            <a:spLocks noGrp="1"/>
          </p:cNvSpPr>
          <p:nvPr>
            <p:ph type="title"/>
          </p:nvPr>
        </p:nvSpPr>
        <p:spPr/>
        <p:txBody>
          <a:bodyPr/>
          <a:lstStyle/>
          <a:p>
            <a:r>
              <a:rPr lang="en-US"/>
              <a:t> Supervisor Notes:</a:t>
            </a:r>
          </a:p>
        </p:txBody>
      </p:sp>
      <p:sp>
        <p:nvSpPr>
          <p:cNvPr id="3" name="Content Placeholder 2">
            <a:extLst>
              <a:ext uri="{FF2B5EF4-FFF2-40B4-BE49-F238E27FC236}">
                <a16:creationId xmlns:a16="http://schemas.microsoft.com/office/drawing/2014/main" id="{465A1A55-00B4-435C-8EEA-65CAB1E9234B}"/>
              </a:ext>
            </a:extLst>
          </p:cNvPr>
          <p:cNvSpPr>
            <a:spLocks noGrp="1"/>
          </p:cNvSpPr>
          <p:nvPr>
            <p:ph idx="1"/>
          </p:nvPr>
        </p:nvSpPr>
        <p:spPr/>
        <p:txBody>
          <a:bodyPr>
            <a:normAutofit/>
          </a:bodyPr>
          <a:lstStyle/>
          <a:p>
            <a:r>
              <a:rPr lang="en-US" sz="2400"/>
              <a:t>If you are feeling sick and suspect it is COVID-19 it is important to get tested.</a:t>
            </a:r>
          </a:p>
          <a:p>
            <a:endParaRPr lang="en-US" sz="2400"/>
          </a:p>
          <a:p>
            <a:r>
              <a:rPr lang="en-US" sz="2400"/>
              <a:t>Our company has information about where to get tested. </a:t>
            </a:r>
            <a:r>
              <a:rPr lang="en-US" sz="2400">
                <a:solidFill>
                  <a:srgbClr val="FF0000"/>
                </a:solidFill>
              </a:rPr>
              <a:t>(Provide general testing information)</a:t>
            </a:r>
          </a:p>
          <a:p>
            <a:r>
              <a:rPr lang="en-US" sz="2400"/>
              <a:t>It is important you share with the company when you felt sick, and the company will begin a workplace investigation.</a:t>
            </a:r>
          </a:p>
          <a:p>
            <a:endParaRPr lang="en-US" sz="2400"/>
          </a:p>
          <a:p>
            <a:r>
              <a:rPr lang="en-US" sz="2400"/>
              <a:t>If it is suspected it happened at work, our company has a policy for testing.  </a:t>
            </a:r>
            <a:r>
              <a:rPr lang="en-US" sz="2400">
                <a:solidFill>
                  <a:srgbClr val="FF0000"/>
                </a:solidFill>
              </a:rPr>
              <a:t>(Share company policy for workplace testing)</a:t>
            </a:r>
          </a:p>
        </p:txBody>
      </p:sp>
      <p:sp>
        <p:nvSpPr>
          <p:cNvPr id="4" name="Slide Number Placeholder 3">
            <a:extLst>
              <a:ext uri="{FF2B5EF4-FFF2-40B4-BE49-F238E27FC236}">
                <a16:creationId xmlns:a16="http://schemas.microsoft.com/office/drawing/2014/main" id="{4EDC37BA-E265-4471-BCFC-48D96B0FE1A9}"/>
              </a:ext>
            </a:extLst>
          </p:cNvPr>
          <p:cNvSpPr>
            <a:spLocks noGrp="1"/>
          </p:cNvSpPr>
          <p:nvPr>
            <p:ph type="sldNum" sz="quarter" idx="12"/>
          </p:nvPr>
        </p:nvSpPr>
        <p:spPr/>
        <p:txBody>
          <a:bodyPr/>
          <a:lstStyle/>
          <a:p>
            <a:fld id="{407B733F-0C21-4884-8F91-526FF1FDED21}" type="slidenum">
              <a:rPr lang="en-US" smtClean="0"/>
              <a:t>25</a:t>
            </a:fld>
            <a:endParaRPr lang="en-US"/>
          </a:p>
        </p:txBody>
      </p:sp>
    </p:spTree>
    <p:extLst>
      <p:ext uri="{BB962C8B-B14F-4D97-AF65-F5344CB8AC3E}">
        <p14:creationId xmlns:p14="http://schemas.microsoft.com/office/powerpoint/2010/main" val="1334952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DC5C-7389-45BF-9FFF-C6662CF9A763}"/>
              </a:ext>
            </a:extLst>
          </p:cNvPr>
          <p:cNvSpPr>
            <a:spLocks noGrp="1"/>
          </p:cNvSpPr>
          <p:nvPr>
            <p:ph type="title"/>
          </p:nvPr>
        </p:nvSpPr>
        <p:spPr/>
        <p:txBody>
          <a:bodyPr/>
          <a:lstStyle/>
          <a:p>
            <a:r>
              <a:rPr lang="en-US"/>
              <a:t>5. COVID-19 Testing Results</a:t>
            </a:r>
          </a:p>
        </p:txBody>
      </p:sp>
      <p:pic>
        <p:nvPicPr>
          <p:cNvPr id="1026" name="Picture 2" descr="See the source image">
            <a:extLst>
              <a:ext uri="{FF2B5EF4-FFF2-40B4-BE49-F238E27FC236}">
                <a16:creationId xmlns:a16="http://schemas.microsoft.com/office/drawing/2014/main" id="{B4ECA541-F9BA-436A-9FDD-FC7A7E507C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8755" y="2271605"/>
            <a:ext cx="4696385" cy="312603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09C2B38-4DA2-4B04-A54D-536E8B0FEC6E}"/>
              </a:ext>
            </a:extLst>
          </p:cNvPr>
          <p:cNvSpPr>
            <a:spLocks noGrp="1"/>
          </p:cNvSpPr>
          <p:nvPr>
            <p:ph type="sldNum" sz="quarter" idx="12"/>
          </p:nvPr>
        </p:nvSpPr>
        <p:spPr/>
        <p:txBody>
          <a:bodyPr/>
          <a:lstStyle/>
          <a:p>
            <a:fld id="{407B733F-0C21-4884-8F91-526FF1FDED21}" type="slidenum">
              <a:rPr lang="en-US" smtClean="0"/>
              <a:t>26</a:t>
            </a:fld>
            <a:endParaRPr lang="en-US"/>
          </a:p>
        </p:txBody>
      </p:sp>
    </p:spTree>
    <p:extLst>
      <p:ext uri="{BB962C8B-B14F-4D97-AF65-F5344CB8AC3E}">
        <p14:creationId xmlns:p14="http://schemas.microsoft.com/office/powerpoint/2010/main" val="3672693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7800-A5C1-4BE9-9191-170B4986434B}"/>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1F5CB47B-0280-490D-BC85-D70607C57D0B}"/>
              </a:ext>
            </a:extLst>
          </p:cNvPr>
          <p:cNvSpPr>
            <a:spLocks noGrp="1"/>
          </p:cNvSpPr>
          <p:nvPr>
            <p:ph idx="1"/>
          </p:nvPr>
        </p:nvSpPr>
        <p:spPr/>
        <p:txBody>
          <a:bodyPr>
            <a:noAutofit/>
          </a:bodyPr>
          <a:lstStyle/>
          <a:p>
            <a:r>
              <a:rPr lang="en-US" sz="2400"/>
              <a:t>If you tested positive for COVID-19, isolate and follow your medical provider instructions, or local health department instructions.</a:t>
            </a:r>
          </a:p>
          <a:p>
            <a:endParaRPr lang="en-US" sz="2400"/>
          </a:p>
          <a:p>
            <a:r>
              <a:rPr lang="en-US" sz="2400"/>
              <a:t>If you tested negative, but believe you have been exposed, isolate/quarantine and follow your medical provider instructions, or local health department instructions.</a:t>
            </a:r>
          </a:p>
          <a:p>
            <a:endParaRPr lang="en-US" sz="2400"/>
          </a:p>
          <a:p>
            <a:r>
              <a:rPr lang="en-US" sz="2400"/>
              <a:t>Once you have either been cleared by your provider, or local health department or have quarantined, contact </a:t>
            </a:r>
            <a:r>
              <a:rPr lang="en-US" sz="2400">
                <a:solidFill>
                  <a:srgbClr val="FF0000"/>
                </a:solidFill>
              </a:rPr>
              <a:t>(provide name and phone number of person responsible for allowing employee to return to work).</a:t>
            </a:r>
          </a:p>
        </p:txBody>
      </p:sp>
      <p:sp>
        <p:nvSpPr>
          <p:cNvPr id="4" name="Slide Number Placeholder 3">
            <a:extLst>
              <a:ext uri="{FF2B5EF4-FFF2-40B4-BE49-F238E27FC236}">
                <a16:creationId xmlns:a16="http://schemas.microsoft.com/office/drawing/2014/main" id="{31182AE9-36AD-415B-B421-6D012B614637}"/>
              </a:ext>
            </a:extLst>
          </p:cNvPr>
          <p:cNvSpPr>
            <a:spLocks noGrp="1"/>
          </p:cNvSpPr>
          <p:nvPr>
            <p:ph type="sldNum" sz="quarter" idx="12"/>
          </p:nvPr>
        </p:nvSpPr>
        <p:spPr/>
        <p:txBody>
          <a:bodyPr/>
          <a:lstStyle/>
          <a:p>
            <a:fld id="{407B733F-0C21-4884-8F91-526FF1FDED21}" type="slidenum">
              <a:rPr lang="en-US" smtClean="0"/>
              <a:t>27</a:t>
            </a:fld>
            <a:endParaRPr lang="en-US"/>
          </a:p>
        </p:txBody>
      </p:sp>
    </p:spTree>
    <p:extLst>
      <p:ext uri="{BB962C8B-B14F-4D97-AF65-F5344CB8AC3E}">
        <p14:creationId xmlns:p14="http://schemas.microsoft.com/office/powerpoint/2010/main" val="1331217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BF69B-AC12-4993-89BD-050038721AA5}"/>
              </a:ext>
            </a:extLst>
          </p:cNvPr>
          <p:cNvSpPr>
            <a:spLocks noGrp="1"/>
          </p:cNvSpPr>
          <p:nvPr>
            <p:ph type="title"/>
          </p:nvPr>
        </p:nvSpPr>
        <p:spPr/>
        <p:txBody>
          <a:bodyPr/>
          <a:lstStyle/>
          <a:p>
            <a:r>
              <a:rPr lang="en-US"/>
              <a:t>6. Vaccinations </a:t>
            </a:r>
          </a:p>
        </p:txBody>
      </p:sp>
      <p:pic>
        <p:nvPicPr>
          <p:cNvPr id="5" name="Content Placeholder 4">
            <a:extLst>
              <a:ext uri="{FF2B5EF4-FFF2-40B4-BE49-F238E27FC236}">
                <a16:creationId xmlns:a16="http://schemas.microsoft.com/office/drawing/2014/main" id="{8424D940-0B90-4453-A644-B28D8EFDE9FA}"/>
              </a:ext>
            </a:extLst>
          </p:cNvPr>
          <p:cNvPicPr>
            <a:picLocks noGrp="1" noChangeAspect="1"/>
          </p:cNvPicPr>
          <p:nvPr>
            <p:ph idx="1"/>
          </p:nvPr>
        </p:nvPicPr>
        <p:blipFill rotWithShape="1">
          <a:blip r:embed="rId3"/>
          <a:srcRect l="75177" t="28758" r="10233" b="19959"/>
          <a:stretch/>
        </p:blipFill>
        <p:spPr>
          <a:xfrm>
            <a:off x="3984978" y="1737360"/>
            <a:ext cx="4560712" cy="4508507"/>
          </a:xfrm>
        </p:spPr>
      </p:pic>
      <p:sp>
        <p:nvSpPr>
          <p:cNvPr id="6" name="Slide Number Placeholder 5">
            <a:extLst>
              <a:ext uri="{FF2B5EF4-FFF2-40B4-BE49-F238E27FC236}">
                <a16:creationId xmlns:a16="http://schemas.microsoft.com/office/drawing/2014/main" id="{14A12578-9DA5-414D-86E3-A930EE8F3606}"/>
              </a:ext>
            </a:extLst>
          </p:cNvPr>
          <p:cNvSpPr>
            <a:spLocks noGrp="1"/>
          </p:cNvSpPr>
          <p:nvPr>
            <p:ph type="sldNum" sz="quarter" idx="12"/>
          </p:nvPr>
        </p:nvSpPr>
        <p:spPr/>
        <p:txBody>
          <a:bodyPr/>
          <a:lstStyle/>
          <a:p>
            <a:fld id="{407B733F-0C21-4884-8F91-526FF1FDED21}" type="slidenum">
              <a:rPr lang="en-US" smtClean="0"/>
              <a:t>28</a:t>
            </a:fld>
            <a:endParaRPr lang="en-US"/>
          </a:p>
        </p:txBody>
      </p:sp>
    </p:spTree>
    <p:extLst>
      <p:ext uri="{BB962C8B-B14F-4D97-AF65-F5344CB8AC3E}">
        <p14:creationId xmlns:p14="http://schemas.microsoft.com/office/powerpoint/2010/main" val="2993173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B7097-3464-4F48-8D77-68C811A6EDF0}"/>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F86797BF-3FED-45A4-8AB4-5AB0D721D2D6}"/>
              </a:ext>
            </a:extLst>
          </p:cNvPr>
          <p:cNvSpPr>
            <a:spLocks noGrp="1"/>
          </p:cNvSpPr>
          <p:nvPr>
            <p:ph idx="1"/>
          </p:nvPr>
        </p:nvSpPr>
        <p:spPr/>
        <p:txBody>
          <a:bodyPr>
            <a:normAutofit fontScale="92500" lnSpcReduction="10000"/>
          </a:bodyPr>
          <a:lstStyle/>
          <a:p>
            <a:r>
              <a:rPr lang="en-US" sz="2400" dirty="0"/>
              <a:t>An important way to help slow the spread of COVID-19 is through vaccinations.</a:t>
            </a:r>
          </a:p>
          <a:p>
            <a:endParaRPr lang="en-US" sz="2400" dirty="0"/>
          </a:p>
          <a:p>
            <a:r>
              <a:rPr lang="en-US" sz="2400" dirty="0"/>
              <a:t>COVID-19 vaccinations are safe and effective.</a:t>
            </a:r>
          </a:p>
          <a:p>
            <a:r>
              <a:rPr lang="en-US" sz="2400" dirty="0">
                <a:solidFill>
                  <a:schemeClr val="tx1"/>
                </a:solidFill>
              </a:rPr>
              <a:t>You may have some symptoms after receiving your vaccination which can include a sore arm, aches, fatigue or fever for a few days after getting the vaccine. Because of the reactions to the vaccine, people may think the vaccines caused COVID-19, but that is wrong. The reactions are a common side effect of any vaccine, they mean that the body’s defenses are activating to protect us from the virus. Side effects will disappear after a couple of days and are not harmful.</a:t>
            </a:r>
          </a:p>
          <a:p>
            <a:r>
              <a:rPr lang="en-US" sz="2400" dirty="0">
                <a:solidFill>
                  <a:schemeClr val="tx1"/>
                </a:solidFill>
              </a:rPr>
              <a:t>Follow state and local health department guidelines (for wearing face coverings, getting tested and any others) even after becoming vaccinated.</a:t>
            </a:r>
          </a:p>
          <a:p>
            <a:endParaRPr lang="en-US" sz="2000" dirty="0"/>
          </a:p>
          <a:p>
            <a:endParaRPr lang="en-US" dirty="0"/>
          </a:p>
        </p:txBody>
      </p:sp>
      <p:sp>
        <p:nvSpPr>
          <p:cNvPr id="4" name="Slide Number Placeholder 3">
            <a:extLst>
              <a:ext uri="{FF2B5EF4-FFF2-40B4-BE49-F238E27FC236}">
                <a16:creationId xmlns:a16="http://schemas.microsoft.com/office/drawing/2014/main" id="{41604393-B85E-45BF-8D1A-35B0EE954331}"/>
              </a:ext>
            </a:extLst>
          </p:cNvPr>
          <p:cNvSpPr>
            <a:spLocks noGrp="1"/>
          </p:cNvSpPr>
          <p:nvPr>
            <p:ph type="sldNum" sz="quarter" idx="12"/>
          </p:nvPr>
        </p:nvSpPr>
        <p:spPr/>
        <p:txBody>
          <a:bodyPr/>
          <a:lstStyle/>
          <a:p>
            <a:fld id="{407B733F-0C21-4884-8F91-526FF1FDED21}" type="slidenum">
              <a:rPr lang="en-US" smtClean="0"/>
              <a:t>29</a:t>
            </a:fld>
            <a:endParaRPr lang="en-US"/>
          </a:p>
        </p:txBody>
      </p:sp>
    </p:spTree>
    <p:extLst>
      <p:ext uri="{BB962C8B-B14F-4D97-AF65-F5344CB8AC3E}">
        <p14:creationId xmlns:p14="http://schemas.microsoft.com/office/powerpoint/2010/main" val="314919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2BD5-C3A1-457F-A674-CECD8F7AFCD8}"/>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511486D9-D6FE-4F67-B4DC-22A2A538CA89}"/>
              </a:ext>
            </a:extLst>
          </p:cNvPr>
          <p:cNvSpPr>
            <a:spLocks noGrp="1"/>
          </p:cNvSpPr>
          <p:nvPr>
            <p:ph idx="1"/>
          </p:nvPr>
        </p:nvSpPr>
        <p:spPr/>
        <p:txBody>
          <a:bodyPr>
            <a:normAutofit/>
          </a:bodyPr>
          <a:lstStyle/>
          <a:p>
            <a:r>
              <a:rPr lang="en-US"/>
              <a:t>Introduce yourself </a:t>
            </a:r>
            <a:r>
              <a:rPr lang="en-US">
                <a:solidFill>
                  <a:srgbClr val="FF0000"/>
                </a:solidFill>
              </a:rPr>
              <a:t>(Your Name)</a:t>
            </a:r>
          </a:p>
          <a:p>
            <a:r>
              <a:rPr lang="en-US"/>
              <a:t>Today we will review some elements of our company’s COVID-19 Prevention Program. </a:t>
            </a:r>
          </a:p>
          <a:p>
            <a:r>
              <a:rPr lang="en-US"/>
              <a:t>Including:</a:t>
            </a:r>
          </a:p>
          <a:p>
            <a:r>
              <a:rPr lang="en-US"/>
              <a:t>1. What is COVID-19, the signs and how it spreads</a:t>
            </a:r>
          </a:p>
          <a:p>
            <a:r>
              <a:rPr lang="en-US"/>
              <a:t>2. Steps to keep you safe in the workplace</a:t>
            </a:r>
          </a:p>
          <a:p>
            <a:r>
              <a:rPr lang="en-US"/>
              <a:t>3. What to do if you are not feeling well and suspect you have COVID-19</a:t>
            </a:r>
          </a:p>
          <a:p>
            <a:r>
              <a:rPr lang="en-US"/>
              <a:t>4. Sick leave and other benefits</a:t>
            </a:r>
          </a:p>
          <a:p>
            <a:r>
              <a:rPr lang="en-US"/>
              <a:t>5. Getting tested for COVID-19 </a:t>
            </a:r>
          </a:p>
          <a:p>
            <a:r>
              <a:rPr lang="en-US"/>
              <a:t>6. Vaccination information</a:t>
            </a:r>
          </a:p>
          <a:p>
            <a:endParaRPr lang="en-US"/>
          </a:p>
        </p:txBody>
      </p:sp>
      <p:sp>
        <p:nvSpPr>
          <p:cNvPr id="4" name="Slide Number Placeholder 3">
            <a:extLst>
              <a:ext uri="{FF2B5EF4-FFF2-40B4-BE49-F238E27FC236}">
                <a16:creationId xmlns:a16="http://schemas.microsoft.com/office/drawing/2014/main" id="{0CDA6E91-E2CC-40B0-9B7A-9EDC6DF8D291}"/>
              </a:ext>
            </a:extLst>
          </p:cNvPr>
          <p:cNvSpPr>
            <a:spLocks noGrp="1"/>
          </p:cNvSpPr>
          <p:nvPr>
            <p:ph type="sldNum" sz="quarter" idx="12"/>
          </p:nvPr>
        </p:nvSpPr>
        <p:spPr/>
        <p:txBody>
          <a:bodyPr/>
          <a:lstStyle/>
          <a:p>
            <a:fld id="{407B733F-0C21-4884-8F91-526FF1FDED21}" type="slidenum">
              <a:rPr lang="en-US" smtClean="0"/>
              <a:t>3</a:t>
            </a:fld>
            <a:endParaRPr lang="en-US"/>
          </a:p>
        </p:txBody>
      </p:sp>
    </p:spTree>
    <p:extLst>
      <p:ext uri="{BB962C8B-B14F-4D97-AF65-F5344CB8AC3E}">
        <p14:creationId xmlns:p14="http://schemas.microsoft.com/office/powerpoint/2010/main" val="4231143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69E67-94C4-4135-8BF5-9C4B634CDB55}"/>
              </a:ext>
            </a:extLst>
          </p:cNvPr>
          <p:cNvSpPr>
            <a:spLocks noGrp="1"/>
          </p:cNvSpPr>
          <p:nvPr>
            <p:ph type="title"/>
          </p:nvPr>
        </p:nvSpPr>
        <p:spPr>
          <a:xfrm>
            <a:off x="1667124" y="1978243"/>
            <a:ext cx="10058400" cy="1450757"/>
          </a:xfrm>
        </p:spPr>
        <p:txBody>
          <a:bodyPr/>
          <a:lstStyle/>
          <a:p>
            <a:r>
              <a:rPr lang="en-US"/>
              <a:t>Thank you for your participation!</a:t>
            </a:r>
          </a:p>
        </p:txBody>
      </p:sp>
      <p:sp>
        <p:nvSpPr>
          <p:cNvPr id="2" name="Slide Number Placeholder 1">
            <a:extLst>
              <a:ext uri="{FF2B5EF4-FFF2-40B4-BE49-F238E27FC236}">
                <a16:creationId xmlns:a16="http://schemas.microsoft.com/office/drawing/2014/main" id="{D4FB28E9-1823-463F-A9D4-7EB620E15E86}"/>
              </a:ext>
            </a:extLst>
          </p:cNvPr>
          <p:cNvSpPr>
            <a:spLocks noGrp="1"/>
          </p:cNvSpPr>
          <p:nvPr>
            <p:ph type="sldNum" sz="quarter" idx="12"/>
          </p:nvPr>
        </p:nvSpPr>
        <p:spPr/>
        <p:txBody>
          <a:bodyPr/>
          <a:lstStyle/>
          <a:p>
            <a:fld id="{407B733F-0C21-4884-8F91-526FF1FDED21}" type="slidenum">
              <a:rPr lang="en-US" smtClean="0"/>
              <a:t>30</a:t>
            </a:fld>
            <a:endParaRPr lang="en-US"/>
          </a:p>
        </p:txBody>
      </p:sp>
      <p:pic>
        <p:nvPicPr>
          <p:cNvPr id="5" name="Content Placeholder 6" descr="Graphical user interface&#10;&#10;Description automatically generated with low confidence">
            <a:extLst>
              <a:ext uri="{FF2B5EF4-FFF2-40B4-BE49-F238E27FC236}">
                <a16:creationId xmlns:a16="http://schemas.microsoft.com/office/drawing/2014/main" id="{FFBAE749-A1BB-4976-98F1-1473CC68C626}"/>
              </a:ext>
            </a:extLst>
          </p:cNvPr>
          <p:cNvPicPr>
            <a:picLocks noChangeAspect="1"/>
          </p:cNvPicPr>
          <p:nvPr/>
        </p:nvPicPr>
        <p:blipFill>
          <a:blip r:embed="rId2"/>
          <a:stretch>
            <a:fillRect/>
          </a:stretch>
        </p:blipFill>
        <p:spPr>
          <a:xfrm>
            <a:off x="5620376" y="4327228"/>
            <a:ext cx="6105148" cy="1234329"/>
          </a:xfrm>
          <a:prstGeom prst="rect">
            <a:avLst/>
          </a:prstGeom>
        </p:spPr>
      </p:pic>
      <p:pic>
        <p:nvPicPr>
          <p:cNvPr id="6" name="Picture 5" descr="C:\Users\anna\Desktop\AGSlogoHorzCMYK.jpg">
            <a:extLst>
              <a:ext uri="{FF2B5EF4-FFF2-40B4-BE49-F238E27FC236}">
                <a16:creationId xmlns:a16="http://schemas.microsoft.com/office/drawing/2014/main" id="{07CC3E04-5984-4204-A5CF-40EAC565A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3427" y="4100857"/>
            <a:ext cx="4217136" cy="1658674"/>
          </a:xfrm>
          <a:prstGeom prst="rect">
            <a:avLst/>
          </a:prstGeom>
          <a:noFill/>
          <a:ln>
            <a:noFill/>
          </a:ln>
        </p:spPr>
      </p:pic>
      <p:sp>
        <p:nvSpPr>
          <p:cNvPr id="7" name="TextBox 6">
            <a:extLst>
              <a:ext uri="{FF2B5EF4-FFF2-40B4-BE49-F238E27FC236}">
                <a16:creationId xmlns:a16="http://schemas.microsoft.com/office/drawing/2014/main" id="{5775877A-2D55-4E61-9376-46FC217460D5}"/>
              </a:ext>
            </a:extLst>
          </p:cNvPr>
          <p:cNvSpPr txBox="1"/>
          <p:nvPr/>
        </p:nvSpPr>
        <p:spPr>
          <a:xfrm>
            <a:off x="3890681" y="475389"/>
            <a:ext cx="5548677" cy="830997"/>
          </a:xfrm>
          <a:prstGeom prst="rect">
            <a:avLst/>
          </a:prstGeom>
          <a:noFill/>
        </p:spPr>
        <p:txBody>
          <a:bodyPr wrap="square">
            <a:spAutoFit/>
          </a:bodyPr>
          <a:lstStyle/>
          <a:p>
            <a:r>
              <a:rPr lang="en-US" sz="4800">
                <a:latin typeface="+mj-lt"/>
              </a:rPr>
              <a:t>Questions?</a:t>
            </a:r>
            <a:endParaRPr lang="es-MX" sz="4800">
              <a:latin typeface="+mj-lt"/>
            </a:endParaRPr>
          </a:p>
        </p:txBody>
      </p:sp>
    </p:spTree>
    <p:extLst>
      <p:ext uri="{BB962C8B-B14F-4D97-AF65-F5344CB8AC3E}">
        <p14:creationId xmlns:p14="http://schemas.microsoft.com/office/powerpoint/2010/main" val="1330336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6A5A-332D-4F49-978D-4F37B8EEDD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6F7268-5FFD-41A2-A463-D54BC507D7F1}"/>
              </a:ext>
            </a:extLst>
          </p:cNvPr>
          <p:cNvSpPr>
            <a:spLocks noGrp="1"/>
          </p:cNvSpPr>
          <p:nvPr>
            <p:ph idx="1"/>
          </p:nvPr>
        </p:nvSpPr>
        <p:spPr/>
        <p:txBody>
          <a:bodyPr>
            <a:normAutofit/>
          </a:bodyPr>
          <a:lstStyle/>
          <a:p>
            <a:pPr algn="ctr"/>
            <a:r>
              <a:rPr lang="en-US" sz="4400"/>
              <a:t>Leave Blank</a:t>
            </a:r>
          </a:p>
        </p:txBody>
      </p:sp>
      <p:sp>
        <p:nvSpPr>
          <p:cNvPr id="4" name="Slide Number Placeholder 3">
            <a:extLst>
              <a:ext uri="{FF2B5EF4-FFF2-40B4-BE49-F238E27FC236}">
                <a16:creationId xmlns:a16="http://schemas.microsoft.com/office/drawing/2014/main" id="{A1C5AD13-03A7-43AE-B0EE-CA6B0E7C9FE4}"/>
              </a:ext>
            </a:extLst>
          </p:cNvPr>
          <p:cNvSpPr>
            <a:spLocks noGrp="1"/>
          </p:cNvSpPr>
          <p:nvPr>
            <p:ph type="sldNum" sz="quarter" idx="12"/>
          </p:nvPr>
        </p:nvSpPr>
        <p:spPr/>
        <p:txBody>
          <a:bodyPr/>
          <a:lstStyle/>
          <a:p>
            <a:fld id="{407B733F-0C21-4884-8F91-526FF1FDED21}" type="slidenum">
              <a:rPr lang="en-US" smtClean="0"/>
              <a:t>31</a:t>
            </a:fld>
            <a:endParaRPr lang="en-US"/>
          </a:p>
        </p:txBody>
      </p:sp>
    </p:spTree>
    <p:extLst>
      <p:ext uri="{BB962C8B-B14F-4D97-AF65-F5344CB8AC3E}">
        <p14:creationId xmlns:p14="http://schemas.microsoft.com/office/powerpoint/2010/main" val="316737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668A-815B-4CB6-B0F6-94DE6DE8D0D8}"/>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A1D99649-2201-4EBC-A7E4-1ACA9E8E7CA4}"/>
              </a:ext>
            </a:extLst>
          </p:cNvPr>
          <p:cNvSpPr>
            <a:spLocks noGrp="1"/>
          </p:cNvSpPr>
          <p:nvPr>
            <p:ph idx="1"/>
          </p:nvPr>
        </p:nvSpPr>
        <p:spPr/>
        <p:txBody>
          <a:bodyPr/>
          <a:lstStyle/>
          <a:p>
            <a:r>
              <a:rPr lang="en-US"/>
              <a:t>Ask if workers have any other questions. </a:t>
            </a:r>
          </a:p>
          <a:p>
            <a:r>
              <a:rPr lang="en-US"/>
              <a:t>If available provide employees with any materials to keep them safe this can include:</a:t>
            </a:r>
          </a:p>
          <a:p>
            <a:r>
              <a:rPr lang="en-US"/>
              <a:t>Location and or copy of your company’s COVID Prevention Program</a:t>
            </a:r>
          </a:p>
          <a:p>
            <a:r>
              <a:rPr lang="en-US"/>
              <a:t>Copy of sick leave benefits and policies</a:t>
            </a:r>
          </a:p>
          <a:p>
            <a:r>
              <a:rPr lang="en-US"/>
              <a:t>Other vaccination and prevention information</a:t>
            </a:r>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790C1F6C-F5FA-41A9-9511-00494DD38BB9}"/>
              </a:ext>
            </a:extLst>
          </p:cNvPr>
          <p:cNvSpPr>
            <a:spLocks noGrp="1"/>
          </p:cNvSpPr>
          <p:nvPr>
            <p:ph type="sldNum" sz="quarter" idx="12"/>
          </p:nvPr>
        </p:nvSpPr>
        <p:spPr/>
        <p:txBody>
          <a:bodyPr/>
          <a:lstStyle/>
          <a:p>
            <a:fld id="{407B733F-0C21-4884-8F91-526FF1FDED21}" type="slidenum">
              <a:rPr lang="en-US" smtClean="0"/>
              <a:t>32</a:t>
            </a:fld>
            <a:endParaRPr lang="en-US"/>
          </a:p>
        </p:txBody>
      </p:sp>
      <p:pic>
        <p:nvPicPr>
          <p:cNvPr id="5" name="Content Placeholder 6" descr="Graphical user interface&#10;&#10;Description automatically generated with low confidence">
            <a:extLst>
              <a:ext uri="{FF2B5EF4-FFF2-40B4-BE49-F238E27FC236}">
                <a16:creationId xmlns:a16="http://schemas.microsoft.com/office/drawing/2014/main" id="{5EB48DEF-0F20-46F9-8AF5-40F97595E237}"/>
              </a:ext>
            </a:extLst>
          </p:cNvPr>
          <p:cNvPicPr>
            <a:picLocks noChangeAspect="1"/>
          </p:cNvPicPr>
          <p:nvPr/>
        </p:nvPicPr>
        <p:blipFill>
          <a:blip r:embed="rId2"/>
          <a:stretch>
            <a:fillRect/>
          </a:stretch>
        </p:blipFill>
        <p:spPr>
          <a:xfrm>
            <a:off x="495864" y="4795161"/>
            <a:ext cx="4411446" cy="891899"/>
          </a:xfrm>
          <a:prstGeom prst="rect">
            <a:avLst/>
          </a:prstGeom>
        </p:spPr>
      </p:pic>
      <p:sp>
        <p:nvSpPr>
          <p:cNvPr id="6" name="TextBox 5">
            <a:extLst>
              <a:ext uri="{FF2B5EF4-FFF2-40B4-BE49-F238E27FC236}">
                <a16:creationId xmlns:a16="http://schemas.microsoft.com/office/drawing/2014/main" id="{E06A6666-BBB4-4BA0-ACAC-8C059E57D83C}"/>
              </a:ext>
            </a:extLst>
          </p:cNvPr>
          <p:cNvSpPr txBox="1"/>
          <p:nvPr/>
        </p:nvSpPr>
        <p:spPr>
          <a:xfrm>
            <a:off x="5617627" y="4945764"/>
            <a:ext cx="5477093" cy="923330"/>
          </a:xfrm>
          <a:prstGeom prst="rect">
            <a:avLst/>
          </a:prstGeom>
          <a:noFill/>
        </p:spPr>
        <p:txBody>
          <a:bodyPr wrap="square">
            <a:spAutoFit/>
          </a:bodyPr>
          <a:lstStyle/>
          <a:p>
            <a:pPr algn="ctr"/>
            <a:r>
              <a:rPr lang="en-US" sz="1800" i="1">
                <a:latin typeface="Garamond" panose="02020404030301010803" pitchFamily="18" charset="0"/>
              </a:rPr>
              <a:t>Content p</a:t>
            </a:r>
            <a:r>
              <a:rPr lang="en-US" sz="1800" b="0" i="1" u="none" strike="noStrike" baseline="0">
                <a:latin typeface="Garamond" panose="02020404030301010803" pitchFamily="18" charset="0"/>
              </a:rPr>
              <a:t>roduced with support from the Western Center for Agricultural Health and Safety with financial support from the Labor Workforce Development Agency.</a:t>
            </a:r>
            <a:endParaRPr lang="en-US" sz="1800" i="1">
              <a:latin typeface="Garamond" panose="02020404030301010803" pitchFamily="18" charset="0"/>
            </a:endParaRPr>
          </a:p>
        </p:txBody>
      </p:sp>
    </p:spTree>
    <p:extLst>
      <p:ext uri="{BB962C8B-B14F-4D97-AF65-F5344CB8AC3E}">
        <p14:creationId xmlns:p14="http://schemas.microsoft.com/office/powerpoint/2010/main" val="365245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C658-7FC7-48AD-B7DC-6C628F23C7F2}"/>
              </a:ext>
            </a:extLst>
          </p:cNvPr>
          <p:cNvSpPr>
            <a:spLocks noGrp="1"/>
          </p:cNvSpPr>
          <p:nvPr>
            <p:ph type="title"/>
          </p:nvPr>
        </p:nvSpPr>
        <p:spPr/>
        <p:txBody>
          <a:bodyPr/>
          <a:lstStyle/>
          <a:p>
            <a:r>
              <a:rPr lang="en-US">
                <a:solidFill>
                  <a:schemeClr val="tx1"/>
                </a:solidFill>
              </a:rPr>
              <a:t>1. SARS-COV2</a:t>
            </a:r>
          </a:p>
        </p:txBody>
      </p:sp>
      <p:sp>
        <p:nvSpPr>
          <p:cNvPr id="6" name="Content Placeholder 5">
            <a:extLst>
              <a:ext uri="{FF2B5EF4-FFF2-40B4-BE49-F238E27FC236}">
                <a16:creationId xmlns:a16="http://schemas.microsoft.com/office/drawing/2014/main" id="{9549F5B6-CEAB-4B56-9452-8FB94E3D22CA}"/>
              </a:ext>
            </a:extLst>
          </p:cNvPr>
          <p:cNvSpPr>
            <a:spLocks noGrp="1"/>
          </p:cNvSpPr>
          <p:nvPr>
            <p:ph idx="1"/>
          </p:nvPr>
        </p:nvSpPr>
        <p:spPr>
          <a:xfrm>
            <a:off x="1097280" y="1845734"/>
            <a:ext cx="5897880" cy="4023360"/>
          </a:xfrm>
        </p:spPr>
        <p:txBody>
          <a:bodyPr/>
          <a:lstStyle/>
          <a:p>
            <a:pPr lvl="1">
              <a:buFont typeface="Arial" panose="020B0604020202020204" pitchFamily="34" charset="0"/>
              <a:buChar char="•"/>
            </a:pPr>
            <a:r>
              <a:rPr lang="en-US" sz="3200"/>
              <a:t>Type - Corona virus, because of its shape.</a:t>
            </a:r>
          </a:p>
          <a:p>
            <a:pPr lvl="1">
              <a:buFont typeface="Arial" panose="020B0604020202020204" pitchFamily="34" charset="0"/>
              <a:buChar char="•"/>
            </a:pPr>
            <a:r>
              <a:rPr lang="en-US" sz="3200"/>
              <a:t>Causes COVID-19</a:t>
            </a:r>
          </a:p>
          <a:p>
            <a:pPr>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FB564CAE-71FD-47D6-B377-E9B5E53BB9C8}"/>
              </a:ext>
            </a:extLst>
          </p:cNvPr>
          <p:cNvSpPr>
            <a:spLocks noGrp="1"/>
          </p:cNvSpPr>
          <p:nvPr>
            <p:ph type="sldNum" sz="quarter" idx="12"/>
          </p:nvPr>
        </p:nvSpPr>
        <p:spPr/>
        <p:txBody>
          <a:bodyPr/>
          <a:lstStyle/>
          <a:p>
            <a:fld id="{407B733F-0C21-4884-8F91-526FF1FDED21}" type="slidenum">
              <a:rPr lang="en-US" smtClean="0"/>
              <a:t>4</a:t>
            </a:fld>
            <a:endParaRPr lang="en-US"/>
          </a:p>
        </p:txBody>
      </p:sp>
      <p:pic>
        <p:nvPicPr>
          <p:cNvPr id="5" name="Picture 2">
            <a:extLst>
              <a:ext uri="{FF2B5EF4-FFF2-40B4-BE49-F238E27FC236}">
                <a16:creationId xmlns:a16="http://schemas.microsoft.com/office/drawing/2014/main" id="{9CBF4DE5-94DD-4E4E-8838-FFA069B96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055" y="2855549"/>
            <a:ext cx="5317415" cy="333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3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88C7-E8B4-4E75-BBFF-D5859E382DB8}"/>
              </a:ext>
            </a:extLst>
          </p:cNvPr>
          <p:cNvSpPr>
            <a:spLocks noGrp="1"/>
          </p:cNvSpPr>
          <p:nvPr>
            <p:ph type="title"/>
          </p:nvPr>
        </p:nvSpPr>
        <p:spPr/>
        <p:txBody>
          <a:bodyPr/>
          <a:lstStyle/>
          <a:p>
            <a:r>
              <a:rPr lang="en-US"/>
              <a:t>Supervisor Notes:</a:t>
            </a:r>
          </a:p>
        </p:txBody>
      </p:sp>
      <p:sp>
        <p:nvSpPr>
          <p:cNvPr id="4" name="Slide Number Placeholder 3">
            <a:extLst>
              <a:ext uri="{FF2B5EF4-FFF2-40B4-BE49-F238E27FC236}">
                <a16:creationId xmlns:a16="http://schemas.microsoft.com/office/drawing/2014/main" id="{CD9B8D92-6B09-4A3F-8DD7-B7915D5C75C1}"/>
              </a:ext>
            </a:extLst>
          </p:cNvPr>
          <p:cNvSpPr>
            <a:spLocks noGrp="1"/>
          </p:cNvSpPr>
          <p:nvPr>
            <p:ph type="sldNum" sz="quarter" idx="12"/>
          </p:nvPr>
        </p:nvSpPr>
        <p:spPr/>
        <p:txBody>
          <a:bodyPr/>
          <a:lstStyle/>
          <a:p>
            <a:fld id="{407B733F-0C21-4884-8F91-526FF1FDED21}" type="slidenum">
              <a:rPr lang="en-US" smtClean="0"/>
              <a:t>5</a:t>
            </a:fld>
            <a:endParaRPr lang="en-US"/>
          </a:p>
        </p:txBody>
      </p:sp>
      <p:sp>
        <p:nvSpPr>
          <p:cNvPr id="6" name="TextBox 5">
            <a:extLst>
              <a:ext uri="{FF2B5EF4-FFF2-40B4-BE49-F238E27FC236}">
                <a16:creationId xmlns:a16="http://schemas.microsoft.com/office/drawing/2014/main" id="{F8132BE4-A722-4080-AED7-2732FDD27D9F}"/>
              </a:ext>
            </a:extLst>
          </p:cNvPr>
          <p:cNvSpPr txBox="1"/>
          <p:nvPr/>
        </p:nvSpPr>
        <p:spPr>
          <a:xfrm>
            <a:off x="1097280" y="2274837"/>
            <a:ext cx="9932670" cy="3046988"/>
          </a:xfrm>
          <a:prstGeom prst="rect">
            <a:avLst/>
          </a:prstGeom>
          <a:noFill/>
        </p:spPr>
        <p:txBody>
          <a:bodyPr wrap="square">
            <a:spAutoFit/>
          </a:bodyPr>
          <a:lstStyle/>
          <a:p>
            <a:r>
              <a:rPr lang="en-US" sz="2400">
                <a:latin typeface="+mj-lt"/>
              </a:rPr>
              <a:t>Let’s start by learning about the virus that caused the pandemic, its name is SARS-COV-2 , and the illness it causes is called COVID-19.</a:t>
            </a:r>
          </a:p>
          <a:p>
            <a:endParaRPr lang="en-US" sz="2400">
              <a:latin typeface="+mj-lt"/>
            </a:endParaRPr>
          </a:p>
          <a:p>
            <a:r>
              <a:rPr lang="en-US" sz="2400">
                <a:latin typeface="+mj-lt"/>
              </a:rPr>
              <a:t>CO = Corona, name given to round virus with spike proteins on the “crust” or corona</a:t>
            </a:r>
          </a:p>
          <a:p>
            <a:r>
              <a:rPr lang="en-US" sz="2400">
                <a:latin typeface="+mj-lt"/>
              </a:rPr>
              <a:t>VI = virus</a:t>
            </a:r>
          </a:p>
          <a:p>
            <a:r>
              <a:rPr lang="en-US" sz="2400">
                <a:latin typeface="+mj-lt"/>
              </a:rPr>
              <a:t>D = disease</a:t>
            </a:r>
          </a:p>
          <a:p>
            <a:r>
              <a:rPr lang="en-US" sz="2400">
                <a:latin typeface="+mj-lt"/>
              </a:rPr>
              <a:t>19 = year this virus was identified </a:t>
            </a:r>
          </a:p>
        </p:txBody>
      </p:sp>
    </p:spTree>
    <p:extLst>
      <p:ext uri="{BB962C8B-B14F-4D97-AF65-F5344CB8AC3E}">
        <p14:creationId xmlns:p14="http://schemas.microsoft.com/office/powerpoint/2010/main" val="352311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FF0D-9CB6-4A07-9FEC-2CE4F9F86D49}"/>
              </a:ext>
            </a:extLst>
          </p:cNvPr>
          <p:cNvSpPr>
            <a:spLocks noGrp="1"/>
          </p:cNvSpPr>
          <p:nvPr>
            <p:ph type="title"/>
          </p:nvPr>
        </p:nvSpPr>
        <p:spPr/>
        <p:txBody>
          <a:bodyPr/>
          <a:lstStyle/>
          <a:p>
            <a:r>
              <a:rPr lang="en-US"/>
              <a:t>1. How it spreads?</a:t>
            </a:r>
          </a:p>
        </p:txBody>
      </p:sp>
      <p:sp>
        <p:nvSpPr>
          <p:cNvPr id="4" name="Slide Number Placeholder 3">
            <a:extLst>
              <a:ext uri="{FF2B5EF4-FFF2-40B4-BE49-F238E27FC236}">
                <a16:creationId xmlns:a16="http://schemas.microsoft.com/office/drawing/2014/main" id="{6B643C2C-46B2-4B41-A077-D74D3E4B9903}"/>
              </a:ext>
            </a:extLst>
          </p:cNvPr>
          <p:cNvSpPr>
            <a:spLocks noGrp="1"/>
          </p:cNvSpPr>
          <p:nvPr>
            <p:ph type="sldNum" sz="quarter" idx="12"/>
          </p:nvPr>
        </p:nvSpPr>
        <p:spPr/>
        <p:txBody>
          <a:bodyPr/>
          <a:lstStyle/>
          <a:p>
            <a:fld id="{407B733F-0C21-4884-8F91-526FF1FDED21}" type="slidenum">
              <a:rPr lang="en-US" smtClean="0"/>
              <a:t>6</a:t>
            </a:fld>
            <a:endParaRPr lang="en-US"/>
          </a:p>
        </p:txBody>
      </p:sp>
      <p:pic>
        <p:nvPicPr>
          <p:cNvPr id="3" name="Picture 2">
            <a:extLst>
              <a:ext uri="{FF2B5EF4-FFF2-40B4-BE49-F238E27FC236}">
                <a16:creationId xmlns:a16="http://schemas.microsoft.com/office/drawing/2014/main" id="{2C72C261-51B3-4934-91F5-59B7B98BB4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1" t="29764" r="30342" b="30639"/>
          <a:stretch/>
        </p:blipFill>
        <p:spPr bwMode="auto">
          <a:xfrm>
            <a:off x="2419680" y="2024027"/>
            <a:ext cx="7352639" cy="414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6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F2A7-2C57-498B-9EF9-117023B51F15}"/>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723054EA-4A1C-4124-8312-6276EDEA8F03}"/>
              </a:ext>
            </a:extLst>
          </p:cNvPr>
          <p:cNvSpPr>
            <a:spLocks noGrp="1"/>
          </p:cNvSpPr>
          <p:nvPr>
            <p:ph idx="1"/>
          </p:nvPr>
        </p:nvSpPr>
        <p:spPr/>
        <p:txBody>
          <a:bodyPr>
            <a:normAutofit lnSpcReduction="10000"/>
          </a:bodyPr>
          <a:lstStyle/>
          <a:p>
            <a:r>
              <a:rPr lang="en-US" sz="2400">
                <a:solidFill>
                  <a:schemeClr val="tx1"/>
                </a:solidFill>
              </a:rPr>
              <a:t>COVID-19 is a contagious respiratory illness caused by a virus.</a:t>
            </a:r>
          </a:p>
          <a:p>
            <a:r>
              <a:rPr lang="en-US" sz="2400">
                <a:solidFill>
                  <a:schemeClr val="tx1"/>
                </a:solidFill>
              </a:rPr>
              <a:t>It can spread mainly from person-to-person between people in close contact. </a:t>
            </a:r>
          </a:p>
          <a:p>
            <a:r>
              <a:rPr lang="en-US" sz="2400">
                <a:solidFill>
                  <a:schemeClr val="tx1"/>
                </a:solidFill>
              </a:rPr>
              <a:t>The air  that comes out of our lungs when exhaling, through droplets when talking, sneezing, coughing or singing. That is why we need to cover our mouth and nose with a mask – to reduce the number of droplets we release into the air. </a:t>
            </a:r>
          </a:p>
          <a:p>
            <a:r>
              <a:rPr lang="en-US" sz="2400">
                <a:solidFill>
                  <a:schemeClr val="tx1"/>
                </a:solidFill>
              </a:rPr>
              <a:t>Large drops will fall closer to the person, smaller droplets can travel in the air 6 feet or more. </a:t>
            </a:r>
          </a:p>
          <a:p>
            <a:r>
              <a:rPr lang="en-US" sz="2400">
                <a:solidFill>
                  <a:schemeClr val="tx1"/>
                </a:solidFill>
              </a:rPr>
              <a:t>That is the reason that another way to reduce the risk of infection is by maintaining physical distancing of at least 6 feet.</a:t>
            </a:r>
          </a:p>
          <a:p>
            <a:r>
              <a:rPr lang="en-US" sz="2400">
                <a:solidFill>
                  <a:schemeClr val="tx1"/>
                </a:solidFill>
              </a:rPr>
              <a:t>The virus spreads mostly when people breath it. </a:t>
            </a:r>
          </a:p>
          <a:p>
            <a:endParaRPr lang="en-US"/>
          </a:p>
          <a:p>
            <a:endParaRPr lang="en-US"/>
          </a:p>
          <a:p>
            <a:pPr marL="0" indent="0">
              <a:buNone/>
            </a:pPr>
            <a:endParaRPr lang="en-US"/>
          </a:p>
        </p:txBody>
      </p:sp>
      <p:sp>
        <p:nvSpPr>
          <p:cNvPr id="4" name="Slide Number Placeholder 3">
            <a:extLst>
              <a:ext uri="{FF2B5EF4-FFF2-40B4-BE49-F238E27FC236}">
                <a16:creationId xmlns:a16="http://schemas.microsoft.com/office/drawing/2014/main" id="{F7E53047-86F9-4869-B387-8D7A77D549B3}"/>
              </a:ext>
            </a:extLst>
          </p:cNvPr>
          <p:cNvSpPr>
            <a:spLocks noGrp="1"/>
          </p:cNvSpPr>
          <p:nvPr>
            <p:ph type="sldNum" sz="quarter" idx="12"/>
          </p:nvPr>
        </p:nvSpPr>
        <p:spPr/>
        <p:txBody>
          <a:bodyPr/>
          <a:lstStyle/>
          <a:p>
            <a:fld id="{407B733F-0C21-4884-8F91-526FF1FDED21}" type="slidenum">
              <a:rPr lang="en-US" smtClean="0"/>
              <a:t>7</a:t>
            </a:fld>
            <a:endParaRPr lang="en-US"/>
          </a:p>
        </p:txBody>
      </p:sp>
    </p:spTree>
    <p:extLst>
      <p:ext uri="{BB962C8B-B14F-4D97-AF65-F5344CB8AC3E}">
        <p14:creationId xmlns:p14="http://schemas.microsoft.com/office/powerpoint/2010/main" val="238990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62DA-1989-4298-ACAB-C40059FC7733}"/>
              </a:ext>
            </a:extLst>
          </p:cNvPr>
          <p:cNvSpPr>
            <a:spLocks noGrp="1"/>
          </p:cNvSpPr>
          <p:nvPr>
            <p:ph type="title"/>
          </p:nvPr>
        </p:nvSpPr>
        <p:spPr/>
        <p:txBody>
          <a:bodyPr/>
          <a:lstStyle/>
          <a:p>
            <a:r>
              <a:rPr lang="en-US">
                <a:solidFill>
                  <a:schemeClr val="tx1"/>
                </a:solidFill>
              </a:rPr>
              <a:t>1. Symptoms = Signs</a:t>
            </a:r>
          </a:p>
        </p:txBody>
      </p:sp>
      <p:pic>
        <p:nvPicPr>
          <p:cNvPr id="5" name="Content Placeholder 4">
            <a:extLst>
              <a:ext uri="{FF2B5EF4-FFF2-40B4-BE49-F238E27FC236}">
                <a16:creationId xmlns:a16="http://schemas.microsoft.com/office/drawing/2014/main" id="{5F85E3F1-E535-472F-9C5B-ADBEB124DBE7}"/>
              </a:ext>
            </a:extLst>
          </p:cNvPr>
          <p:cNvPicPr>
            <a:picLocks noGrp="1" noChangeAspect="1"/>
          </p:cNvPicPr>
          <p:nvPr>
            <p:ph idx="1"/>
          </p:nvPr>
        </p:nvPicPr>
        <p:blipFill rotWithShape="1">
          <a:blip r:embed="rId3"/>
          <a:srcRect l="66800" t="14150" r="14044" b="45446"/>
          <a:stretch/>
        </p:blipFill>
        <p:spPr>
          <a:xfrm>
            <a:off x="3307974" y="1879383"/>
            <a:ext cx="5423648" cy="4107511"/>
          </a:xfrm>
        </p:spPr>
      </p:pic>
      <p:sp>
        <p:nvSpPr>
          <p:cNvPr id="6" name="Rectangle 5">
            <a:extLst>
              <a:ext uri="{FF2B5EF4-FFF2-40B4-BE49-F238E27FC236}">
                <a16:creationId xmlns:a16="http://schemas.microsoft.com/office/drawing/2014/main" id="{3EC6668A-16F1-4FC1-ADBF-912D79890274}"/>
              </a:ext>
            </a:extLst>
          </p:cNvPr>
          <p:cNvSpPr/>
          <p:nvPr/>
        </p:nvSpPr>
        <p:spPr>
          <a:xfrm>
            <a:off x="3428996" y="3576916"/>
            <a:ext cx="2476954" cy="170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7755CF-3E69-4B9B-A4D3-94F6EF784996}"/>
              </a:ext>
            </a:extLst>
          </p:cNvPr>
          <p:cNvSpPr/>
          <p:nvPr/>
        </p:nvSpPr>
        <p:spPr>
          <a:xfrm>
            <a:off x="6126479" y="3576916"/>
            <a:ext cx="2476954" cy="170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8D3CE-2C43-48B4-8A07-C9604549410B}"/>
              </a:ext>
            </a:extLst>
          </p:cNvPr>
          <p:cNvSpPr/>
          <p:nvPr/>
        </p:nvSpPr>
        <p:spPr>
          <a:xfrm>
            <a:off x="3428996" y="5558116"/>
            <a:ext cx="1143004" cy="170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BEF23C-7925-493F-893B-0C98AE674C8D}"/>
              </a:ext>
            </a:extLst>
          </p:cNvPr>
          <p:cNvSpPr/>
          <p:nvPr/>
        </p:nvSpPr>
        <p:spPr>
          <a:xfrm>
            <a:off x="5153835" y="5558116"/>
            <a:ext cx="1497976" cy="145108"/>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C34FAE-79D0-4C75-8A57-E5C87D57FCFB}"/>
              </a:ext>
            </a:extLst>
          </p:cNvPr>
          <p:cNvSpPr/>
          <p:nvPr/>
        </p:nvSpPr>
        <p:spPr>
          <a:xfrm>
            <a:off x="7493145" y="5570269"/>
            <a:ext cx="1110288" cy="334585"/>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1609B39-A88D-4682-9D63-74EF50E6B35C}"/>
              </a:ext>
            </a:extLst>
          </p:cNvPr>
          <p:cNvSpPr>
            <a:spLocks noGrp="1"/>
          </p:cNvSpPr>
          <p:nvPr>
            <p:ph type="sldNum" sz="quarter" idx="12"/>
          </p:nvPr>
        </p:nvSpPr>
        <p:spPr/>
        <p:txBody>
          <a:bodyPr/>
          <a:lstStyle/>
          <a:p>
            <a:fld id="{407B733F-0C21-4884-8F91-526FF1FDED21}" type="slidenum">
              <a:rPr lang="en-US" smtClean="0"/>
              <a:t>8</a:t>
            </a:fld>
            <a:endParaRPr lang="en-US"/>
          </a:p>
        </p:txBody>
      </p:sp>
    </p:spTree>
    <p:extLst>
      <p:ext uri="{BB962C8B-B14F-4D97-AF65-F5344CB8AC3E}">
        <p14:creationId xmlns:p14="http://schemas.microsoft.com/office/powerpoint/2010/main" val="4257622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0354-5130-4D14-8CEC-FA8BCD9C1A67}"/>
              </a:ext>
            </a:extLst>
          </p:cNvPr>
          <p:cNvSpPr>
            <a:spLocks noGrp="1"/>
          </p:cNvSpPr>
          <p:nvPr>
            <p:ph type="title"/>
          </p:nvPr>
        </p:nvSpPr>
        <p:spPr/>
        <p:txBody>
          <a:bodyPr/>
          <a:lstStyle/>
          <a:p>
            <a:r>
              <a:rPr lang="en-US"/>
              <a:t>Supervisor Notes:</a:t>
            </a:r>
          </a:p>
        </p:txBody>
      </p:sp>
      <p:sp>
        <p:nvSpPr>
          <p:cNvPr id="3" name="Content Placeholder 2">
            <a:extLst>
              <a:ext uri="{FF2B5EF4-FFF2-40B4-BE49-F238E27FC236}">
                <a16:creationId xmlns:a16="http://schemas.microsoft.com/office/drawing/2014/main" id="{C1D723CC-8D8A-4C25-BE0C-B90EBB4C9D37}"/>
              </a:ext>
            </a:extLst>
          </p:cNvPr>
          <p:cNvSpPr>
            <a:spLocks noGrp="1"/>
          </p:cNvSpPr>
          <p:nvPr>
            <p:ph idx="1"/>
          </p:nvPr>
        </p:nvSpPr>
        <p:spPr>
          <a:xfrm>
            <a:off x="887896" y="1845733"/>
            <a:ext cx="10267784" cy="4356283"/>
          </a:xfrm>
        </p:spPr>
        <p:txBody>
          <a:bodyPr>
            <a:normAutofit fontScale="77500" lnSpcReduction="20000"/>
          </a:bodyPr>
          <a:lstStyle/>
          <a:p>
            <a:r>
              <a:rPr lang="en-US" sz="2300">
                <a:solidFill>
                  <a:schemeClr val="tx1"/>
                </a:solidFill>
              </a:rPr>
              <a:t>The virus affects people in different ways, from those that need hospitalization, to those that do not experience any symptoms and only learn they are infected when getting tested. And that is another reason to remember to keep a safe distance and wear a face covering when outside the home. </a:t>
            </a:r>
          </a:p>
          <a:p>
            <a:r>
              <a:rPr lang="en-US" sz="2300">
                <a:solidFill>
                  <a:schemeClr val="tx1"/>
                </a:solidFill>
              </a:rPr>
              <a:t>Common symptoms of COVID-19 may include:</a:t>
            </a:r>
          </a:p>
          <a:p>
            <a:r>
              <a:rPr lang="en-US" sz="2300">
                <a:solidFill>
                  <a:schemeClr val="tx1"/>
                </a:solidFill>
              </a:rPr>
              <a:t>-Cough, shortness of breath or difficulty breathing</a:t>
            </a:r>
          </a:p>
          <a:p>
            <a:r>
              <a:rPr lang="en-US" sz="2300">
                <a:solidFill>
                  <a:schemeClr val="tx1"/>
                </a:solidFill>
              </a:rPr>
              <a:t>-Fever or chills</a:t>
            </a:r>
          </a:p>
          <a:p>
            <a:r>
              <a:rPr lang="en-US" sz="2300">
                <a:solidFill>
                  <a:schemeClr val="tx1"/>
                </a:solidFill>
              </a:rPr>
              <a:t>-Muscle or body aches</a:t>
            </a:r>
          </a:p>
          <a:p>
            <a:r>
              <a:rPr lang="en-US" sz="2300">
                <a:solidFill>
                  <a:schemeClr val="tx1"/>
                </a:solidFill>
              </a:rPr>
              <a:t>-Vomiting or diarrhea</a:t>
            </a:r>
          </a:p>
          <a:p>
            <a:r>
              <a:rPr lang="en-US" sz="2300">
                <a:solidFill>
                  <a:schemeClr val="tx1"/>
                </a:solidFill>
              </a:rPr>
              <a:t>-New loss of taste or smell</a:t>
            </a:r>
          </a:p>
          <a:p>
            <a:r>
              <a:rPr lang="en-US" sz="2300">
                <a:solidFill>
                  <a:schemeClr val="tx1"/>
                </a:solidFill>
              </a:rPr>
              <a:t>The symptoms can range from mild to severe and appear 2 to 14 days after you are exposed to the virus that causes COVID-19.</a:t>
            </a:r>
          </a:p>
          <a:p>
            <a:r>
              <a:rPr lang="en-US" sz="2300">
                <a:solidFill>
                  <a:schemeClr val="tx1"/>
                </a:solidFill>
              </a:rPr>
              <a:t>If you are feeling any of these symptoms, call your supervisor or company representative and do not come to work. </a:t>
            </a:r>
            <a:r>
              <a:rPr lang="en-US" sz="2300">
                <a:solidFill>
                  <a:srgbClr val="FF0000"/>
                </a:solidFill>
              </a:rPr>
              <a:t>(FILL IN NAME AND PHONE NUMBER of appropriate person to call and inform when not coming into work)</a:t>
            </a:r>
          </a:p>
          <a:p>
            <a:endParaRPr lang="en-US"/>
          </a:p>
        </p:txBody>
      </p:sp>
      <p:sp>
        <p:nvSpPr>
          <p:cNvPr id="4" name="Slide Number Placeholder 3">
            <a:extLst>
              <a:ext uri="{FF2B5EF4-FFF2-40B4-BE49-F238E27FC236}">
                <a16:creationId xmlns:a16="http://schemas.microsoft.com/office/drawing/2014/main" id="{50131276-0BB2-4F5F-B0B2-0931B46991A6}"/>
              </a:ext>
            </a:extLst>
          </p:cNvPr>
          <p:cNvSpPr>
            <a:spLocks noGrp="1"/>
          </p:cNvSpPr>
          <p:nvPr>
            <p:ph type="sldNum" sz="quarter" idx="12"/>
          </p:nvPr>
        </p:nvSpPr>
        <p:spPr/>
        <p:txBody>
          <a:bodyPr/>
          <a:lstStyle/>
          <a:p>
            <a:fld id="{407B733F-0C21-4884-8F91-526FF1FDED21}" type="slidenum">
              <a:rPr lang="en-US" smtClean="0"/>
              <a:t>9</a:t>
            </a:fld>
            <a:endParaRPr lang="en-US"/>
          </a:p>
        </p:txBody>
      </p:sp>
    </p:spTree>
    <p:extLst>
      <p:ext uri="{BB962C8B-B14F-4D97-AF65-F5344CB8AC3E}">
        <p14:creationId xmlns:p14="http://schemas.microsoft.com/office/powerpoint/2010/main" val="23796884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COVID-19 Training   &amp;quot;&quot;/&gt;&lt;property id=&quot;20307&quot; value=&quot;256&quot;/&gt;&lt;/object&gt;&lt;object type=&quot;3&quot; unique_id=&quot;10004&quot;&gt;&lt;property id=&quot;20148&quot; value=&quot;5&quot;/&gt;&lt;property id=&quot;20300&quot; value=&quot;Slide 2&quot;/&gt;&lt;property id=&quot;20307&quot; value=&quot;292&quot;/&gt;&lt;/object&gt;&lt;object type=&quot;3&quot; unique_id=&quot;10005&quot;&gt;&lt;property id=&quot;20148&quot; value=&quot;5&quot;/&gt;&lt;property id=&quot;20300&quot; value=&quot;Slide 3 - &amp;quot;Supervisor Notes:&amp;quot;&quot;/&gt;&lt;property id=&quot;20307&quot; value=&quot;257&quot;/&gt;&lt;/object&gt;&lt;object type=&quot;3&quot; unique_id=&quot;10006&quot;&gt;&lt;property id=&quot;20148&quot; value=&quot;5&quot;/&gt;&lt;property id=&quot;20300&quot; value=&quot;Slide 4 - &amp;quot;1. SARS-COV2&amp;quot;&quot;/&gt;&lt;property id=&quot;20307&quot; value=&quot;284&quot;/&gt;&lt;/object&gt;&lt;object type=&quot;3&quot; unique_id=&quot;10007&quot;&gt;&lt;property id=&quot;20148&quot; value=&quot;5&quot;/&gt;&lt;property id=&quot;20300&quot; value=&quot;Slide 5 - &amp;quot;Supervisor Notes:&amp;quot;&quot;/&gt;&lt;property id=&quot;20307&quot; value=&quot;285&quot;/&gt;&lt;/object&gt;&lt;object type=&quot;3&quot; unique_id=&quot;10008&quot;&gt;&lt;property id=&quot;20148&quot; value=&quot;5&quot;/&gt;&lt;property id=&quot;20300&quot; value=&quot;Slide 6 - &amp;quot;1. How it spreads?&amp;quot;&quot;/&gt;&lt;property id=&quot;20307&quot; value=&quot;258&quot;/&gt;&lt;/object&gt;&lt;object type=&quot;3&quot; unique_id=&quot;10009&quot;&gt;&lt;property id=&quot;20148&quot; value=&quot;5&quot;/&gt;&lt;property id=&quot;20300&quot; value=&quot;Slide 7 - &amp;quot;Supervisor Notes:&amp;quot;&quot;/&gt;&lt;property id=&quot;20307&quot; value=&quot;259&quot;/&gt;&lt;/object&gt;&lt;object type=&quot;3&quot; unique_id=&quot;10010&quot;&gt;&lt;property id=&quot;20148&quot; value=&quot;5&quot;/&gt;&lt;property id=&quot;20300&quot; value=&quot;Slide 8 - &amp;quot;1. Symptoms = Signs&amp;quot;&quot;/&gt;&lt;property id=&quot;20307&quot; value=&quot;260&quot;/&gt;&lt;/object&gt;&lt;object type=&quot;3&quot; unique_id=&quot;10011&quot;&gt;&lt;property id=&quot;20148&quot; value=&quot;5&quot;/&gt;&lt;property id=&quot;20300&quot; value=&quot;Slide 9 - &amp;quot;Supervisor Notes:&amp;quot;&quot;/&gt;&lt;property id=&quot;20307&quot; value=&quot;261&quot;/&gt;&lt;/object&gt;&lt;object type=&quot;3&quot; unique_id=&quot;10012&quot;&gt;&lt;property id=&quot;20148&quot; value=&quot;5&quot;/&gt;&lt;property id=&quot;20300&quot; value=&quot;Slide 10 - &amp;quot;2. What to do to stay safe and stop the spread&amp;quot;&quot;/&gt;&lt;property id=&quot;20307&quot; value=&quot;262&quot;/&gt;&lt;/object&gt;&lt;object type=&quot;3&quot; unique_id=&quot;10013&quot;&gt;&lt;property id=&quot;20148&quot; value=&quot;5&quot;/&gt;&lt;property id=&quot;20300&quot; value=&quot;Slide 11 - &amp;quot;Supervisor Notes:&amp;quot;&quot;/&gt;&lt;property id=&quot;20307&quot; value=&quot;263&quot;/&gt;&lt;/object&gt;&lt;object type=&quot;3&quot; unique_id=&quot;10014&quot;&gt;&lt;property id=&quot;20148&quot; value=&quot;5&quot;/&gt;&lt;property id=&quot;20300&quot; value=&quot;Slide 14 - &amp;quot;2. Workplace Practices to Stay Safe&amp;quot;&quot;/&gt;&lt;property id=&quot;20307&quot; value=&quot;267&quot;/&gt;&lt;/object&gt;&lt;object type=&quot;3&quot; unique_id=&quot;10015&quot;&gt;&lt;property id=&quot;20148&quot; value=&quot;5&quot;/&gt;&lt;property id=&quot;20300&quot; value=&quot;Slide 15 - &amp;quot;Supervisor Notes:&amp;quot;&quot;/&gt;&lt;property id=&quot;20307&quot; value=&quot;268&quot;/&gt;&lt;/object&gt;&lt;object type=&quot;3&quot; unique_id=&quot;10016&quot;&gt;&lt;property id=&quot;20148&quot; value=&quot;5&quot;/&gt;&lt;property id=&quot;20300&quot; value=&quot;Slide 16 - &amp;quot;2. Identification and Evaluation of Hazards&amp;quot;&quot;/&gt;&lt;property id=&quot;20307&quot; value=&quot;286&quot;/&gt;&lt;/object&gt;&lt;object type=&quot;3&quot; unique_id=&quot;10017&quot;&gt;&lt;property id=&quot;20148&quot; value=&quot;5&quot;/&gt;&lt;property id=&quot;20300&quot; value=&quot;Slide 17 - &amp;quot;Supervisor Notes:&amp;amp;#x09;&amp;quot;&quot;/&gt;&lt;property id=&quot;20307&quot; value=&quot;287&quot;/&gt;&lt;/object&gt;&lt;object type=&quot;3&quot; unique_id=&quot;10018&quot;&gt;&lt;property id=&quot;20148&quot; value=&quot;5&quot;/&gt;&lt;property id=&quot;20300&quot; value=&quot;Slide 18 - &amp;quot;3. Not feeling well and suspect you may have COVID-19&amp;quot;&quot;/&gt;&lt;property id=&quot;20307&quot; value=&quot;264&quot;/&gt;&lt;/object&gt;&lt;object type=&quot;3&quot; unique_id=&quot;10019&quot;&gt;&lt;property id=&quot;20148&quot; value=&quot;5&quot;/&gt;&lt;property id=&quot;20300&quot; value=&quot;Slide 19 - &amp;quot;Supervisor Notes:&amp;quot;&quot;/&gt;&lt;property id=&quot;20307&quot; value=&quot;265&quot;/&gt;&lt;/object&gt;&lt;object type=&quot;3&quot; unique_id=&quot;10020&quot;&gt;&lt;property id=&quot;20148&quot; value=&quot;5&quot;/&gt;&lt;property id=&quot;20300&quot; value=&quot;Slide 20 - &amp;quot;4. COVID-19 Supplemental Paid Sick Leave&amp;quot;&quot;/&gt;&lt;property id=&quot;20307&quot; value=&quot;288&quot;/&gt;&lt;/object&gt;&lt;object type=&quot;3&quot; unique_id=&quot;10021&quot;&gt;&lt;property id=&quot;20148&quot; value=&quot;5&quot;/&gt;&lt;property id=&quot;20300&quot; value=&quot;Slide 21 - &amp;quot;Supervisor Notes:&amp;quot;&quot;/&gt;&lt;property id=&quot;20307&quot; value=&quot;289&quot;/&gt;&lt;/object&gt;&lt;object type=&quot;3&quot; unique_id=&quot;10022&quot;&gt;&lt;property id=&quot;20148&quot; value=&quot;5&quot;/&gt;&lt;property id=&quot;20300&quot; value=&quot;Slide 22 - &amp;quot;4. Other Paid Leave Benefits Available&amp;quot;&quot;/&gt;&lt;property id=&quot;20307&quot; value=&quot;290&quot;/&gt;&lt;/object&gt;&lt;object type=&quot;3&quot; unique_id=&quot;10023&quot;&gt;&lt;property id=&quot;20148&quot; value=&quot;5&quot;/&gt;&lt;property id=&quot;20300&quot; value=&quot;Slide 23 - &amp;quot;Supervisor Notes:&amp;quot;&quot;/&gt;&lt;property id=&quot;20307&quot; value=&quot;291&quot;/&gt;&lt;/object&gt;&lt;object type=&quot;3&quot; unique_id=&quot;10024&quot;&gt;&lt;property id=&quot;20148&quot; value=&quot;5&quot;/&gt;&lt;property id=&quot;20300&quot; value=&quot;Slide 24 - &amp;quot;5. COVID-19 Testing&amp;quot;&quot;/&gt;&lt;property id=&quot;20307&quot; value=&quot;272&quot;/&gt;&lt;/object&gt;&lt;object type=&quot;3&quot; unique_id=&quot;10025&quot;&gt;&lt;property id=&quot;20148&quot; value=&quot;5&quot;/&gt;&lt;property id=&quot;20300&quot; value=&quot;Slide 25 - &amp;quot; Supervisor Notes:&amp;quot;&quot;/&gt;&lt;property id=&quot;20307&quot; value=&quot;266&quot;/&gt;&lt;/object&gt;&lt;object type=&quot;3&quot; unique_id=&quot;10026&quot;&gt;&lt;property id=&quot;20148&quot; value=&quot;5&quot;/&gt;&lt;property id=&quot;20300&quot; value=&quot;Slide 26 - &amp;quot;5. COVID-19 Testing Results&amp;quot;&quot;/&gt;&lt;property id=&quot;20307&quot; value=&quot;274&quot;/&gt;&lt;/object&gt;&lt;object type=&quot;3&quot; unique_id=&quot;10027&quot;&gt;&lt;property id=&quot;20148&quot; value=&quot;5&quot;/&gt;&lt;property id=&quot;20300&quot; value=&quot;Slide 27 - &amp;quot;Supervisor Notes:&amp;quot;&quot;/&gt;&lt;property id=&quot;20307&quot; value=&quot;275&quot;/&gt;&lt;/object&gt;&lt;object type=&quot;3&quot; unique_id=&quot;10028&quot;&gt;&lt;property id=&quot;20148&quot; value=&quot;5&quot;/&gt;&lt;property id=&quot;20300&quot; value=&quot;Slide 28 - &amp;quot;6. Vaccinations &amp;quot;&quot;/&gt;&lt;property id=&quot;20307&quot; value=&quot;276&quot;/&gt;&lt;/object&gt;&lt;object type=&quot;3&quot; unique_id=&quot;10029&quot;&gt;&lt;property id=&quot;20148&quot; value=&quot;5&quot;/&gt;&lt;property id=&quot;20300&quot; value=&quot;Slide 29 - &amp;quot;Supervisor Notes:&amp;quot;&quot;/&gt;&lt;property id=&quot;20307&quot; value=&quot;294&quot;/&gt;&lt;/object&gt;&lt;object type=&quot;3&quot; unique_id=&quot;10030&quot;&gt;&lt;property id=&quot;20148&quot; value=&quot;5&quot;/&gt;&lt;property id=&quot;20300&quot; value=&quot;Slide 30 - &amp;quot;Thank you for your participation!&amp;quot;&quot;/&gt;&lt;property id=&quot;20307&quot; value=&quot;293&quot;/&gt;&lt;/object&gt;&lt;object type=&quot;3&quot; unique_id=&quot;10032&quot;&gt;&lt;property id=&quot;20148&quot; value=&quot;5&quot;/&gt;&lt;property id=&quot;20300&quot; value=&quot;Slide 32 - &amp;quot;Supervisor Notes:&amp;quot;&quot;/&gt;&lt;property id=&quot;20307&quot; value=&quot;283&quot;/&gt;&lt;/object&gt;&lt;object type=&quot;3&quot; unique_id=&quot;10097&quot;&gt;&lt;property id=&quot;20148&quot; value=&quot;5&quot;/&gt;&lt;property id=&quot;20300&quot; value=&quot;Slide 31&quot;/&gt;&lt;property id=&quot;20307&quot; value=&quot;295&quot;/&gt;&lt;/object&gt;&lt;object type=&quot;3&quot; unique_id=&quot;10099&quot;&gt;&lt;property id=&quot;20148&quot; value=&quot;5&quot;/&gt;&lt;property id=&quot;20300&quot; value=&quot;Slide 12 - &amp;quot;2. What to do to stay safe and stop the spread&amp;quot;&quot;/&gt;&lt;property id=&quot;20307&quot; value=&quot;296&quot;/&gt;&lt;/object&gt;&lt;object type=&quot;3&quot; unique_id=&quot;10100&quot;&gt;&lt;property id=&quot;20148&quot; value=&quot;5&quot;/&gt;&lt;property id=&quot;20300&quot; value=&quot;Slide 13 - &amp;quot;Supervisor Notes:&amp;quot;&quot;/&gt;&lt;property id=&quot;20307&quot; value=&quot;297&quot;/&gt;&lt;/object&gt;&lt;/object&gt;&lt;object type=&quot;8&quot; unique_id=&quot;10064&quot;&gt;&lt;/object&gt;&lt;/object&gt;&lt;/database&gt;"/>
  <p:tag name="SECTOMILLISECCONVERTED" val="1"/>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AD43ACD725484DBB13C47CE91606AA" ma:contentTypeVersion="13" ma:contentTypeDescription="Create a new document." ma:contentTypeScope="" ma:versionID="e4ac12a55902f5187f18a70dbc4f60f7">
  <xsd:schema xmlns:xsd="http://www.w3.org/2001/XMLSchema" xmlns:xs="http://www.w3.org/2001/XMLSchema" xmlns:p="http://schemas.microsoft.com/office/2006/metadata/properties" xmlns:ns2="86f71e18-8081-40e3-8471-3781e9e920b5" xmlns:ns3="5d94a215-74d6-4ff6-b252-4f967be9630a" targetNamespace="http://schemas.microsoft.com/office/2006/metadata/properties" ma:root="true" ma:fieldsID="214ceb81ba58009a4f369bb172f6e3f2" ns2:_="" ns3:_="">
    <xsd:import namespace="86f71e18-8081-40e3-8471-3781e9e920b5"/>
    <xsd:import namespace="5d94a215-74d6-4ff6-b252-4f967be963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71e18-8081-40e3-8471-3781e9e92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94a215-74d6-4ff6-b252-4f967be963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E440BF-AFE2-45BA-A4F8-A6A492A52F41}">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5d94a215-74d6-4ff6-b252-4f967be9630a"/>
    <ds:schemaRef ds:uri="86f71e18-8081-40e3-8471-3781e9e920b5"/>
    <ds:schemaRef ds:uri="http://www.w3.org/XML/1998/namespace"/>
    <ds:schemaRef ds:uri="http://purl.org/dc/elements/1.1/"/>
  </ds:schemaRefs>
</ds:datastoreItem>
</file>

<file path=customXml/itemProps2.xml><?xml version="1.0" encoding="utf-8"?>
<ds:datastoreItem xmlns:ds="http://schemas.openxmlformats.org/officeDocument/2006/customXml" ds:itemID="{9D737596-CD34-4C46-8BC7-9988DA3FCE29}">
  <ds:schemaRefs>
    <ds:schemaRef ds:uri="http://schemas.microsoft.com/sharepoint/v3/contenttype/forms"/>
  </ds:schemaRefs>
</ds:datastoreItem>
</file>

<file path=customXml/itemProps3.xml><?xml version="1.0" encoding="utf-8"?>
<ds:datastoreItem xmlns:ds="http://schemas.openxmlformats.org/officeDocument/2006/customXml" ds:itemID="{D95DA576-E65F-43B2-BFEE-0ACB45B592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71e18-8081-40e3-8471-3781e9e920b5"/>
    <ds:schemaRef ds:uri="5d94a215-74d6-4ff6-b252-4f967be963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19</TotalTime>
  <Words>2048</Words>
  <Application>Microsoft Office PowerPoint</Application>
  <PresentationFormat>Widescreen</PresentationFormat>
  <Paragraphs>195</Paragraphs>
  <Slides>32</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Garamond</vt:lpstr>
      <vt:lpstr>Roboto</vt:lpstr>
      <vt:lpstr>Times New Roman</vt:lpstr>
      <vt:lpstr>Retrospect</vt:lpstr>
      <vt:lpstr>COVID-19 Training   </vt:lpstr>
      <vt:lpstr>PowerPoint Presentation</vt:lpstr>
      <vt:lpstr>Supervisor Notes:</vt:lpstr>
      <vt:lpstr>1. SARS-COV2</vt:lpstr>
      <vt:lpstr>Supervisor Notes:</vt:lpstr>
      <vt:lpstr>1. How it spreads?</vt:lpstr>
      <vt:lpstr>Supervisor Notes:</vt:lpstr>
      <vt:lpstr>1. Symptoms = Signs</vt:lpstr>
      <vt:lpstr>Supervisor Notes:</vt:lpstr>
      <vt:lpstr>2. What to do to stay safe and stop the spread</vt:lpstr>
      <vt:lpstr>Supervisor Notes:</vt:lpstr>
      <vt:lpstr>2. What to do to stay safe and stop the spread</vt:lpstr>
      <vt:lpstr>Supervisor Notes:</vt:lpstr>
      <vt:lpstr>2. Workplace Practices to Stay Safe</vt:lpstr>
      <vt:lpstr>Supervisor Notes:</vt:lpstr>
      <vt:lpstr>2. Identification and Evaluation of Hazards</vt:lpstr>
      <vt:lpstr>Supervisor Notes: </vt:lpstr>
      <vt:lpstr>3. Not feeling well and suspect you may have COVID-19</vt:lpstr>
      <vt:lpstr>Supervisor Notes:</vt:lpstr>
      <vt:lpstr>4. COVID-19 Supplemental Paid Sick Leave</vt:lpstr>
      <vt:lpstr>Supervisor Notes:</vt:lpstr>
      <vt:lpstr>4. Other Paid Leave Benefits Available</vt:lpstr>
      <vt:lpstr>Supervisor Notes:</vt:lpstr>
      <vt:lpstr>5. COVID-19 Testing</vt:lpstr>
      <vt:lpstr> Supervisor Notes:</vt:lpstr>
      <vt:lpstr>5. COVID-19 Testing Results</vt:lpstr>
      <vt:lpstr>Supervisor Notes:</vt:lpstr>
      <vt:lpstr>6. Vaccinations </vt:lpstr>
      <vt:lpstr>Supervisor Notes:</vt:lpstr>
      <vt:lpstr>Thank you for your participation!</vt:lpstr>
      <vt:lpstr>PowerPoint Presentation</vt:lpstr>
      <vt:lpstr>Supervisor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Angelina Ceja</dc:creator>
  <cp:lastModifiedBy>Gaby Ventress</cp:lastModifiedBy>
  <cp:revision>1</cp:revision>
  <cp:lastPrinted>2021-06-03T20:20:16Z</cp:lastPrinted>
  <dcterms:created xsi:type="dcterms:W3CDTF">2021-03-30T16:44:39Z</dcterms:created>
  <dcterms:modified xsi:type="dcterms:W3CDTF">2021-08-31T23:01:26Z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0x01010045AD43ACD725484DBB13C47CE91606AA</vt:lpwstr>
  </property>
</Properties>
</file>